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0" r:id="rId2"/>
  </p:sldMasterIdLst>
  <p:notesMasterIdLst>
    <p:notesMasterId r:id="rId51"/>
  </p:notesMasterIdLst>
  <p:sldIdLst>
    <p:sldId id="289" r:id="rId3"/>
    <p:sldId id="430" r:id="rId4"/>
    <p:sldId id="258" r:id="rId5"/>
    <p:sldId id="304" r:id="rId6"/>
    <p:sldId id="306" r:id="rId7"/>
    <p:sldId id="307" r:id="rId8"/>
    <p:sldId id="410" r:id="rId9"/>
    <p:sldId id="411" r:id="rId10"/>
    <p:sldId id="412" r:id="rId11"/>
    <p:sldId id="413" r:id="rId12"/>
    <p:sldId id="414" r:id="rId13"/>
    <p:sldId id="415" r:id="rId14"/>
    <p:sldId id="416" r:id="rId15"/>
    <p:sldId id="417" r:id="rId16"/>
    <p:sldId id="418" r:id="rId17"/>
    <p:sldId id="419" r:id="rId18"/>
    <p:sldId id="420" r:id="rId19"/>
    <p:sldId id="396" r:id="rId20"/>
    <p:sldId id="431" r:id="rId21"/>
    <p:sldId id="314" r:id="rId22"/>
    <p:sldId id="321" r:id="rId23"/>
    <p:sldId id="322" r:id="rId24"/>
    <p:sldId id="421" r:id="rId25"/>
    <p:sldId id="422" r:id="rId26"/>
    <p:sldId id="423" r:id="rId27"/>
    <p:sldId id="424" r:id="rId28"/>
    <p:sldId id="425" r:id="rId29"/>
    <p:sldId id="345" r:id="rId30"/>
    <p:sldId id="346" r:id="rId31"/>
    <p:sldId id="408" r:id="rId32"/>
    <p:sldId id="397" r:id="rId33"/>
    <p:sldId id="347" r:id="rId34"/>
    <p:sldId id="348" r:id="rId35"/>
    <p:sldId id="349" r:id="rId36"/>
    <p:sldId id="350" r:id="rId37"/>
    <p:sldId id="351" r:id="rId38"/>
    <p:sldId id="426" r:id="rId39"/>
    <p:sldId id="427" r:id="rId40"/>
    <p:sldId id="428" r:id="rId41"/>
    <p:sldId id="429" r:id="rId42"/>
    <p:sldId id="354" r:id="rId43"/>
    <p:sldId id="374" r:id="rId44"/>
    <p:sldId id="378" r:id="rId45"/>
    <p:sldId id="379" r:id="rId46"/>
    <p:sldId id="375" r:id="rId47"/>
    <p:sldId id="380" r:id="rId48"/>
    <p:sldId id="381" r:id="rId49"/>
    <p:sldId id="266"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zhaoyang.asia"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4" autoAdjust="0"/>
    <p:restoredTop sz="92588" autoAdjust="0"/>
  </p:normalViewPr>
  <p:slideViewPr>
    <p:cSldViewPr>
      <p:cViewPr varScale="1">
        <p:scale>
          <a:sx n="98" d="100"/>
          <a:sy n="98" d="100"/>
        </p:scale>
        <p:origin x="1656" y="90"/>
      </p:cViewPr>
      <p:guideLst>
        <p:guide orient="horz" pos="2159"/>
        <p:guide pos="282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A2851-E324-45F9-B072-E2BC2D9D2A74}"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72DFE-34F0-488F-9952-F291997C6D52}" type="slidenum">
              <a:rPr lang="zh-CN" altLang="en-US" smtClean="0"/>
              <a:t>‹#›</a:t>
            </a:fld>
            <a:endParaRPr lang="zh-CN" altLang="en-US"/>
          </a:p>
        </p:txBody>
      </p:sp>
    </p:spTree>
    <p:extLst>
      <p:ext uri="{BB962C8B-B14F-4D97-AF65-F5344CB8AC3E}">
        <p14:creationId xmlns:p14="http://schemas.microsoft.com/office/powerpoint/2010/main" val="2010025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 </a:t>
            </a:r>
            <a:r>
              <a:rPr lang="zh-CN" altLang="en-US" dirty="0"/>
              <a:t>论文</a:t>
            </a:r>
            <a:r>
              <a:rPr lang="en-US" altLang="zh-CN" dirty="0"/>
              <a:t>: Hoosen, S. (2022). Youth and adolescents' perceptions of violence in post-apartheid South Africa: A systematic review of the literature.</a:t>
            </a:r>
          </a:p>
          <a:p>
            <a:pPr marL="0" indent="0">
              <a:buNone/>
            </a:pPr>
            <a:r>
              <a:rPr lang="en-US" altLang="zh-CN" dirty="0"/>
              <a:t>2. </a:t>
            </a:r>
            <a:r>
              <a:rPr lang="zh-CN" altLang="en-US" dirty="0"/>
              <a:t>论文</a:t>
            </a:r>
            <a:r>
              <a:rPr lang="en-US" altLang="zh-CN" dirty="0"/>
              <a:t>: Sun, Y., &amp; Kinsella, E. (2023). On cultural differences of heroes: Evidence from individualistic and collectivistic cultures.</a:t>
            </a:r>
            <a:r>
              <a:rPr lang="zh-CN" altLang="en-US" dirty="0"/>
              <a:t> </a:t>
            </a:r>
            <a:endParaRPr lang="en-US" altLang="zh-CN" dirty="0"/>
          </a:p>
          <a:p>
            <a:pPr marL="0" indent="0">
              <a:buNone/>
            </a:pPr>
            <a:r>
              <a:rPr lang="en-US" altLang="zh-CN" dirty="0"/>
              <a:t>3. </a:t>
            </a:r>
            <a:r>
              <a:rPr lang="zh-CN" altLang="en-US" dirty="0"/>
              <a:t>论文</a:t>
            </a:r>
            <a:r>
              <a:rPr lang="en-US" altLang="zh-CN" dirty="0"/>
              <a:t>: Wang, Y., &amp; Hao, T. (2022). A study of desires and emotions in 'Do Androids Dream of Electric Sheep?'.</a:t>
            </a:r>
            <a:endParaRPr lang="zh-CN" altLang="en-US" dirty="0"/>
          </a:p>
        </p:txBody>
      </p:sp>
      <p:sp>
        <p:nvSpPr>
          <p:cNvPr id="4" name="灯片编号占位符 3"/>
          <p:cNvSpPr>
            <a:spLocks noGrp="1"/>
          </p:cNvSpPr>
          <p:nvPr>
            <p:ph type="sldNum" sz="quarter" idx="5"/>
          </p:nvPr>
        </p:nvSpPr>
        <p:spPr/>
        <p:txBody>
          <a:bodyPr/>
          <a:lstStyle/>
          <a:p>
            <a:fld id="{14872DFE-34F0-488F-9952-F291997C6D52}" type="slidenum">
              <a:rPr lang="zh-CN" altLang="en-US" smtClean="0"/>
              <a:t>37</a:t>
            </a:fld>
            <a:endParaRPr lang="zh-CN" altLang="en-US"/>
          </a:p>
        </p:txBody>
      </p:sp>
    </p:spTree>
    <p:extLst>
      <p:ext uri="{BB962C8B-B14F-4D97-AF65-F5344CB8AC3E}">
        <p14:creationId xmlns:p14="http://schemas.microsoft.com/office/powerpoint/2010/main" val="285303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a:t>
            </a:r>
            <a:r>
              <a:rPr lang="en-US" altLang="zh-CN" dirty="0"/>
              <a:t>: Zhu, X., Tian, G., &amp; Liu, Z. (2022). The smaller the power distance, the more genuine the emotion: A cross-cultural study of power distance and emotional expression.</a:t>
            </a:r>
            <a:r>
              <a:rPr lang="zh-CN" altLang="en-US" dirty="0"/>
              <a:t> </a:t>
            </a:r>
            <a:endParaRPr lang="en-US" altLang="zh-CN" dirty="0"/>
          </a:p>
          <a:p>
            <a:r>
              <a:rPr lang="zh-CN" altLang="en-US" dirty="0"/>
              <a:t>论文</a:t>
            </a:r>
            <a:r>
              <a:rPr lang="en-US" altLang="zh-CN" dirty="0"/>
              <a:t>: </a:t>
            </a:r>
            <a:r>
              <a:rPr lang="en-US" altLang="zh-CN" dirty="0" err="1"/>
              <a:t>Sippel</a:t>
            </a:r>
            <a:r>
              <a:rPr lang="en-US" altLang="zh-CN" dirty="0"/>
              <a:t>, L. (2024). Is corrective feedback during telecollaboration beneficial? The effect of peer and teacher correction on L2 writing proficiency.</a:t>
            </a:r>
            <a:endParaRPr lang="zh-CN" altLang="en-US" dirty="0"/>
          </a:p>
        </p:txBody>
      </p:sp>
      <p:sp>
        <p:nvSpPr>
          <p:cNvPr id="4" name="灯片编号占位符 3"/>
          <p:cNvSpPr>
            <a:spLocks noGrp="1"/>
          </p:cNvSpPr>
          <p:nvPr>
            <p:ph type="sldNum" sz="quarter" idx="5"/>
          </p:nvPr>
        </p:nvSpPr>
        <p:spPr/>
        <p:txBody>
          <a:bodyPr/>
          <a:lstStyle/>
          <a:p>
            <a:fld id="{14872DFE-34F0-488F-9952-F291997C6D52}" type="slidenum">
              <a:rPr lang="zh-CN" altLang="en-US" smtClean="0"/>
              <a:t>38</a:t>
            </a:fld>
            <a:endParaRPr lang="zh-CN" altLang="en-US"/>
          </a:p>
        </p:txBody>
      </p:sp>
    </p:spTree>
    <p:extLst>
      <p:ext uri="{BB962C8B-B14F-4D97-AF65-F5344CB8AC3E}">
        <p14:creationId xmlns:p14="http://schemas.microsoft.com/office/powerpoint/2010/main" val="94654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a:t>
            </a:r>
            <a:r>
              <a:rPr lang="en-US" altLang="zh-CN" dirty="0"/>
              <a:t>: Taguchi, N. (2023). Stative verbs and perception of intensity: The case of 'believe' in simple and progressive aspect.</a:t>
            </a:r>
            <a:r>
              <a:rPr lang="zh-CN" altLang="en-US" dirty="0"/>
              <a:t> </a:t>
            </a:r>
            <a:endParaRPr lang="en-US" altLang="zh-CN" dirty="0"/>
          </a:p>
          <a:p>
            <a:r>
              <a:rPr lang="zh-CN" altLang="en-US" dirty="0"/>
              <a:t>论文</a:t>
            </a:r>
            <a:r>
              <a:rPr lang="en-US" altLang="zh-CN" dirty="0"/>
              <a:t>: Pan, X., &amp; Xie, Y. (2023). The effectiveness of metaphor in Chinese video advertisement for depression: An experimental study.</a:t>
            </a:r>
            <a:endParaRPr lang="zh-CN" altLang="en-US" dirty="0"/>
          </a:p>
        </p:txBody>
      </p:sp>
      <p:sp>
        <p:nvSpPr>
          <p:cNvPr id="4" name="灯片编号占位符 3"/>
          <p:cNvSpPr>
            <a:spLocks noGrp="1"/>
          </p:cNvSpPr>
          <p:nvPr>
            <p:ph type="sldNum" sz="quarter" idx="5"/>
          </p:nvPr>
        </p:nvSpPr>
        <p:spPr/>
        <p:txBody>
          <a:bodyPr/>
          <a:lstStyle/>
          <a:p>
            <a:fld id="{14872DFE-34F0-488F-9952-F291997C6D52}" type="slidenum">
              <a:rPr lang="zh-CN" altLang="en-US" smtClean="0"/>
              <a:t>39</a:t>
            </a:fld>
            <a:endParaRPr lang="zh-CN" altLang="en-US"/>
          </a:p>
        </p:txBody>
      </p:sp>
    </p:spTree>
    <p:extLst>
      <p:ext uri="{BB962C8B-B14F-4D97-AF65-F5344CB8AC3E}">
        <p14:creationId xmlns:p14="http://schemas.microsoft.com/office/powerpoint/2010/main" val="1388920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Marie-</a:t>
            </a:r>
            <a:r>
              <a:rPr lang="en-US" altLang="zh-CN" dirty="0" err="1"/>
              <a:t>Noëlle</a:t>
            </a:r>
            <a:r>
              <a:rPr lang="en-US" altLang="zh-CN" dirty="0"/>
              <a:t> Guillot (2017). Communicative Rituals and Audiovisual Translation: Representation of Otherness in Film Subtitles.</a:t>
            </a:r>
          </a:p>
          <a:p>
            <a:r>
              <a:rPr lang="en-US" altLang="zh-CN" dirty="0"/>
              <a:t>Yuan, J. (2021). An analysis of Gatsby's American Dream in 'The Great Gatsby' from the perspective of Lukacs.</a:t>
            </a:r>
          </a:p>
          <a:p>
            <a:r>
              <a:rPr lang="en-US" altLang="zh-CN" dirty="0"/>
              <a:t>Tan, X. (2024). A dynamic metaphor perspective on Trump and Xi's trade negotiation in governmental discourse.</a:t>
            </a:r>
            <a:endParaRPr lang="zh-CN" altLang="en-US" dirty="0"/>
          </a:p>
        </p:txBody>
      </p:sp>
      <p:sp>
        <p:nvSpPr>
          <p:cNvPr id="4" name="灯片编号占位符 3"/>
          <p:cNvSpPr>
            <a:spLocks noGrp="1"/>
          </p:cNvSpPr>
          <p:nvPr>
            <p:ph type="sldNum" sz="quarter" idx="5"/>
          </p:nvPr>
        </p:nvSpPr>
        <p:spPr/>
        <p:txBody>
          <a:bodyPr/>
          <a:lstStyle/>
          <a:p>
            <a:fld id="{14872DFE-34F0-488F-9952-F291997C6D52}" type="slidenum">
              <a:rPr lang="zh-CN" altLang="en-US" smtClean="0"/>
              <a:t>40</a:t>
            </a:fld>
            <a:endParaRPr lang="zh-CN" altLang="en-US"/>
          </a:p>
        </p:txBody>
      </p:sp>
    </p:spTree>
    <p:extLst>
      <p:ext uri="{BB962C8B-B14F-4D97-AF65-F5344CB8AC3E}">
        <p14:creationId xmlns:p14="http://schemas.microsoft.com/office/powerpoint/2010/main" val="256242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b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23813"/>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noChangeArrowheads="1"/>
          </p:cNvSpPr>
          <p:nvPr/>
        </p:nvSpPr>
        <p:spPr bwMode="auto">
          <a:xfrm>
            <a:off x="468313" y="323850"/>
            <a:ext cx="1389062" cy="349250"/>
          </a:xfrm>
          <a:prstGeom prst="rect">
            <a:avLst/>
          </a:prstGeom>
          <a:gradFill rotWithShape="1">
            <a:gsLst>
              <a:gs pos="0">
                <a:srgbClr val="FFFFFF"/>
              </a:gs>
              <a:gs pos="100000">
                <a:srgbClr val="DDDDDD"/>
              </a:gs>
            </a:gsLst>
            <a:lin ang="0" scaled="1"/>
          </a:gradFill>
          <a:ln w="9525">
            <a:solidFill>
              <a:srgbClr val="969696"/>
            </a:solidFill>
            <a:prstDash val="dash"/>
            <a:miter lim="800000"/>
            <a:headEnd/>
            <a:tailEnd/>
          </a:ln>
        </p:spPr>
        <p:txBody>
          <a:bodyPr wrap="none" anchor="ct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altLang="zh-CN" sz="1400" b="1"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LOGO</a:t>
            </a:r>
          </a:p>
        </p:txBody>
      </p:sp>
      <p:sp>
        <p:nvSpPr>
          <p:cNvPr id="2052" name="Rectangle 27"/>
          <p:cNvSpPr>
            <a:spLocks noGrp="1" noChangeArrowheads="1"/>
          </p:cNvSpPr>
          <p:nvPr>
            <p:ph type="ctrTitle"/>
          </p:nvPr>
        </p:nvSpPr>
        <p:spPr>
          <a:xfrm>
            <a:off x="468313" y="2470150"/>
            <a:ext cx="5399087" cy="1079500"/>
          </a:xfrm>
        </p:spPr>
        <p:txBody>
          <a:bodyPr/>
          <a:lstStyle>
            <a:lvl1pPr>
              <a:defRPr sz="3200"/>
            </a:lvl1pPr>
          </a:lstStyle>
          <a:p>
            <a:pPr lvl="0"/>
            <a:r>
              <a:rPr lang="zh-CN" altLang="en-US" noProof="0"/>
              <a:t>单击此处编辑母版标题样式</a:t>
            </a:r>
          </a:p>
        </p:txBody>
      </p:sp>
      <p:sp>
        <p:nvSpPr>
          <p:cNvPr id="2053" name="Rectangle 31"/>
          <p:cNvSpPr>
            <a:spLocks noGrp="1" noChangeArrowheads="1"/>
          </p:cNvSpPr>
          <p:nvPr>
            <p:ph type="subTitle" idx="1"/>
          </p:nvPr>
        </p:nvSpPr>
        <p:spPr>
          <a:xfrm>
            <a:off x="468313" y="3549650"/>
            <a:ext cx="5400675" cy="600075"/>
          </a:xfrm>
        </p:spPr>
        <p:txBody>
          <a:bodyPr/>
          <a:lstStyle>
            <a:lvl1pPr marL="0" indent="0">
              <a:buFont typeface="Wingdings" pitchFamily="2" charset="2"/>
              <a:buNone/>
              <a:defRPr sz="1800">
                <a:solidFill>
                  <a:schemeClr val="bg1"/>
                </a:solidFill>
              </a:defRPr>
            </a:lvl1pPr>
          </a:lstStyle>
          <a:p>
            <a:pPr lvl="0"/>
            <a:r>
              <a:rPr lang="zh-CN" altLang="en-US" noProof="0"/>
              <a:t>单击添加署名或公司信息</a:t>
            </a:r>
          </a:p>
        </p:txBody>
      </p:sp>
    </p:spTree>
    <p:extLst>
      <p:ext uri="{BB962C8B-B14F-4D97-AF65-F5344CB8AC3E}">
        <p14:creationId xmlns:p14="http://schemas.microsoft.com/office/powerpoint/2010/main" val="2486138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124E33F4-F260-411C-99F7-12F2BA945C3D}"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1896225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98884117-2B45-4F26-BD14-64F72BC19B74}"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4248561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27487" cy="5162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25538"/>
            <a:ext cx="4027488" cy="5162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53892902-717E-441A-B60F-A00CF6DD456B}"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2359716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CA46D034-530A-454B-98DE-7287DE77006C}"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1732359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F423B653-AF44-439B-8D5A-C031897D9C13}"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1379185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3A859F3A-318C-49F1-8B01-636F5598D003}"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3456317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A8F8E835-2477-4E34-BF18-EF0FF2EB869D}"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4284028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E50CD474-B40E-44F2-BC6D-B09D4DCB1C6D}"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139948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D8F25603-9CDC-4A1F-80BA-32971E285CF0}"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2131426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315913"/>
            <a:ext cx="2051050" cy="59721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315913"/>
            <a:ext cx="6003925" cy="59721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E3247E42-B168-4C69-8212-5C632ABFD842}"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3047567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315913"/>
            <a:ext cx="8207375" cy="592137"/>
          </a:xfrm>
        </p:spPr>
        <p:txBody>
          <a:bodyPr/>
          <a:lstStyle/>
          <a:p>
            <a:r>
              <a:rPr lang="zh-CN" altLang="en-US"/>
              <a:t>单击此处编辑母版标题样式</a:t>
            </a:r>
          </a:p>
        </p:txBody>
      </p:sp>
      <p:sp>
        <p:nvSpPr>
          <p:cNvPr id="3" name="表格占位符 2"/>
          <p:cNvSpPr>
            <a:spLocks noGrp="1"/>
          </p:cNvSpPr>
          <p:nvPr>
            <p:ph type="tbl" idx="1"/>
          </p:nvPr>
        </p:nvSpPr>
        <p:spPr>
          <a:xfrm>
            <a:off x="468313" y="1125538"/>
            <a:ext cx="8207375" cy="5162550"/>
          </a:xfrm>
        </p:spPr>
        <p:txBody>
          <a:bodyPr/>
          <a:lstStyle/>
          <a:p>
            <a:pPr lvl="0"/>
            <a:endParaRPr lang="zh-CN" altLang="en-US" noProof="0"/>
          </a:p>
        </p:txBody>
      </p:sp>
      <p:sp>
        <p:nvSpPr>
          <p:cNvPr id="4"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AFD8FDC7-819C-435B-9431-6A3D1E6220EB}"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1727531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68313" y="315913"/>
            <a:ext cx="8207375" cy="592137"/>
          </a:xfrm>
        </p:spPr>
        <p:txBody>
          <a:bodyPr/>
          <a:lstStyle/>
          <a:p>
            <a:r>
              <a:rPr lang="zh-CN" altLang="en-US"/>
              <a:t>单击此处编辑母版标题样式</a:t>
            </a:r>
          </a:p>
        </p:txBody>
      </p:sp>
      <p:sp>
        <p:nvSpPr>
          <p:cNvPr id="3" name="图表占位符 2"/>
          <p:cNvSpPr>
            <a:spLocks noGrp="1"/>
          </p:cNvSpPr>
          <p:nvPr>
            <p:ph type="chart" idx="1"/>
          </p:nvPr>
        </p:nvSpPr>
        <p:spPr>
          <a:xfrm>
            <a:off x="468313" y="1125538"/>
            <a:ext cx="8207375" cy="5162550"/>
          </a:xfrm>
        </p:spPr>
        <p:txBody>
          <a:bodyPr/>
          <a:lstStyle/>
          <a:p>
            <a:pPr lvl="0"/>
            <a:endParaRPr lang="zh-CN" altLang="en-US" noProof="0"/>
          </a:p>
        </p:txBody>
      </p:sp>
      <p:sp>
        <p:nvSpPr>
          <p:cNvPr id="4" name="Rectangle 5"/>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425DDBCC-DA4A-4BE0-8BAB-C61F5C8F7887}"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417789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97BC5D-B935-49BB-AA2D-E09D131BFE47}" type="datetimeFigureOut">
              <a:rPr lang="zh-CN" altLang="en-US" smtClean="0"/>
              <a:t>2024/6/20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32DEBC-FD50-465C-904C-1E4818E1873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7BC5D-B935-49BB-AA2D-E09D131BFE47}" type="datetimeFigureOut">
              <a:rPr lang="zh-CN" altLang="en-US" smtClean="0"/>
              <a:t>2024/6/20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2DEBC-FD50-465C-904C-1E4818E1873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bg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80513"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7"/>
          <p:cNvSpPr>
            <a:spLocks noChangeArrowheads="1"/>
          </p:cNvSpPr>
          <p:nvPr/>
        </p:nvSpPr>
        <p:spPr bwMode="auto">
          <a:xfrm>
            <a:off x="468313" y="6288088"/>
            <a:ext cx="1389062" cy="349250"/>
          </a:xfrm>
          <a:prstGeom prst="rect">
            <a:avLst/>
          </a:prstGeom>
          <a:gradFill rotWithShape="1">
            <a:gsLst>
              <a:gs pos="0">
                <a:srgbClr val="FFFFFF"/>
              </a:gs>
              <a:gs pos="100000">
                <a:srgbClr val="DDDDDD"/>
              </a:gs>
            </a:gsLst>
            <a:lin ang="0" scaled="1"/>
          </a:gradFill>
          <a:ln w="9525">
            <a:solidFill>
              <a:srgbClr val="969696"/>
            </a:solidFill>
            <a:prstDash val="dash"/>
            <a:miter lim="800000"/>
            <a:headEnd/>
            <a:tailEnd/>
          </a:ln>
        </p:spPr>
        <p:txBody>
          <a:bodyPr wrap="none" anchor="ct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altLang="zh-CN" sz="1400" b="1"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LOGO</a:t>
            </a:r>
          </a:p>
        </p:txBody>
      </p:sp>
      <p:sp>
        <p:nvSpPr>
          <p:cNvPr id="1028" name="Rectangle 31"/>
          <p:cNvSpPr>
            <a:spLocks noGrp="1" noChangeArrowheads="1"/>
          </p:cNvSpPr>
          <p:nvPr>
            <p:ph type="body" idx="1"/>
          </p:nvPr>
        </p:nvSpPr>
        <p:spPr bwMode="auto">
          <a:xfrm>
            <a:off x="468313" y="1125538"/>
            <a:ext cx="8207375"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1029" name="Rectangle 5"/>
          <p:cNvSpPr>
            <a:spLocks noGrp="1" noChangeArrowheads="1"/>
          </p:cNvSpPr>
          <p:nvPr>
            <p:ph type="sldNum" sz="quarter" idx="4"/>
          </p:nvPr>
        </p:nvSpPr>
        <p:spPr bwMode="auto">
          <a:xfrm>
            <a:off x="7235825" y="6453188"/>
            <a:ext cx="1439863"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00" b="1" i="1"/>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Page </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sym typeface="MS UI Gothic" panose="020B0600070205080204" pitchFamily="34" charset="-128"/>
              </a:rPr>
              <a:t></a:t>
            </a:r>
            <a:r>
              <a:rPr kumimoji="0" lang="de-DE"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rPr>
              <a:t> </a:t>
            </a:r>
            <a:fld id="{B3E669B8-3562-407E-832A-59F2BF6E4169}" type="slidenum">
              <a:rPr kumimoji="0" lang="zh-CN" altLang="zh-CN" sz="1000" b="1" i="1" u="none" strike="noStrike" kern="1200" cap="none" spc="0" normalizeH="0" baseline="0" noProof="0" smtClean="0">
                <a:ln>
                  <a:noFill/>
                </a:ln>
                <a:solidFill>
                  <a:srgbClr val="000000"/>
                </a:solidFill>
                <a:effectLst/>
                <a:uLnTx/>
                <a:uFillTx/>
                <a:latin typeface="Arial" panose="020B0604020202020204" pitchFamily="34" charset="0"/>
                <a:ea typeface="华文细黑" panose="0201060004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000" b="1" i="1"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
        <p:nvSpPr>
          <p:cNvPr id="1030" name="Rectangle 27"/>
          <p:cNvSpPr>
            <a:spLocks noGrp="1" noChangeArrowheads="1"/>
          </p:cNvSpPr>
          <p:nvPr>
            <p:ph type="title"/>
          </p:nvPr>
        </p:nvSpPr>
        <p:spPr bwMode="auto">
          <a:xfrm>
            <a:off x="468313" y="315913"/>
            <a:ext cx="82073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2117245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charset="0"/>
          <a:ea typeface="华文细黑" pitchFamily="2" charset="-122"/>
        </a:defRPr>
      </a:lvl2pPr>
      <a:lvl3pPr algn="l" rtl="0" eaLnBrk="0" fontAlgn="base" hangingPunct="0">
        <a:spcBef>
          <a:spcPct val="0"/>
        </a:spcBef>
        <a:spcAft>
          <a:spcPct val="0"/>
        </a:spcAft>
        <a:defRPr sz="2400">
          <a:solidFill>
            <a:schemeClr val="bg1"/>
          </a:solidFill>
          <a:latin typeface="Arial" charset="0"/>
          <a:ea typeface="华文细黑" pitchFamily="2" charset="-122"/>
        </a:defRPr>
      </a:lvl3pPr>
      <a:lvl4pPr algn="l" rtl="0" eaLnBrk="0" fontAlgn="base" hangingPunct="0">
        <a:spcBef>
          <a:spcPct val="0"/>
        </a:spcBef>
        <a:spcAft>
          <a:spcPct val="0"/>
        </a:spcAft>
        <a:defRPr sz="2400">
          <a:solidFill>
            <a:schemeClr val="bg1"/>
          </a:solidFill>
          <a:latin typeface="Arial" charset="0"/>
          <a:ea typeface="华文细黑" pitchFamily="2" charset="-122"/>
        </a:defRPr>
      </a:lvl4pPr>
      <a:lvl5pPr algn="l" rtl="0" eaLnBrk="0" fontAlgn="base" hangingPunct="0">
        <a:spcBef>
          <a:spcPct val="0"/>
        </a:spcBef>
        <a:spcAft>
          <a:spcPct val="0"/>
        </a:spcAft>
        <a:defRPr sz="2400">
          <a:solidFill>
            <a:schemeClr val="bg1"/>
          </a:solidFill>
          <a:latin typeface="Arial" charset="0"/>
          <a:ea typeface="华文细黑" pitchFamily="2" charset="-122"/>
        </a:defRPr>
      </a:lvl5pPr>
      <a:lvl6pPr marL="457200" algn="l" rtl="0" fontAlgn="base">
        <a:spcBef>
          <a:spcPct val="0"/>
        </a:spcBef>
        <a:spcAft>
          <a:spcPct val="0"/>
        </a:spcAft>
        <a:defRPr sz="2400">
          <a:solidFill>
            <a:schemeClr val="bg1"/>
          </a:solidFill>
          <a:latin typeface="Arial" charset="0"/>
          <a:ea typeface="华文细黑" pitchFamily="2" charset="-122"/>
        </a:defRPr>
      </a:lvl6pPr>
      <a:lvl7pPr marL="914400" algn="l" rtl="0" fontAlgn="base">
        <a:spcBef>
          <a:spcPct val="0"/>
        </a:spcBef>
        <a:spcAft>
          <a:spcPct val="0"/>
        </a:spcAft>
        <a:defRPr sz="2400">
          <a:solidFill>
            <a:schemeClr val="bg1"/>
          </a:solidFill>
          <a:latin typeface="Arial" charset="0"/>
          <a:ea typeface="华文细黑" pitchFamily="2" charset="-122"/>
        </a:defRPr>
      </a:lvl7pPr>
      <a:lvl8pPr marL="1371600" algn="l" rtl="0" fontAlgn="base">
        <a:spcBef>
          <a:spcPct val="0"/>
        </a:spcBef>
        <a:spcAft>
          <a:spcPct val="0"/>
        </a:spcAft>
        <a:defRPr sz="2400">
          <a:solidFill>
            <a:schemeClr val="bg1"/>
          </a:solidFill>
          <a:latin typeface="Arial" charset="0"/>
          <a:ea typeface="华文细黑" pitchFamily="2" charset="-122"/>
        </a:defRPr>
      </a:lvl8pPr>
      <a:lvl9pPr marL="1828800" algn="l" rtl="0" fontAlgn="base">
        <a:spcBef>
          <a:spcPct val="0"/>
        </a:spcBef>
        <a:spcAft>
          <a:spcPct val="0"/>
        </a:spcAft>
        <a:defRPr sz="2400">
          <a:solidFill>
            <a:schemeClr val="bg1"/>
          </a:solidFill>
          <a:latin typeface="Arial" charset="0"/>
          <a:ea typeface="华文细黑"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n"/>
        <a:defRPr sz="16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Wingdings" panose="05000000000000000000" pitchFamily="2" charset="2"/>
        <a:buChar char="n"/>
        <a:defRPr sz="14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428596" y="234928"/>
            <a:ext cx="8286808" cy="5857916"/>
          </a:xfrm>
          <a:prstGeom prst="rect">
            <a:avLst/>
          </a:prstGeom>
          <a:noFill/>
          <a:ln w="9525">
            <a:noFill/>
            <a:miter lim="800000"/>
            <a:headEnd/>
            <a:tailEnd/>
          </a:ln>
        </p:spPr>
      </p:pic>
      <p:sp>
        <p:nvSpPr>
          <p:cNvPr id="2" name="标题 1"/>
          <p:cNvSpPr>
            <a:spLocks noGrp="1"/>
          </p:cNvSpPr>
          <p:nvPr>
            <p:ph type="title"/>
          </p:nvPr>
        </p:nvSpPr>
        <p:spPr>
          <a:xfrm>
            <a:off x="457200" y="234928"/>
            <a:ext cx="8229600" cy="2473992"/>
          </a:xfrm>
        </p:spPr>
        <p:txBody>
          <a:bodyPr>
            <a:noAutofit/>
          </a:bodyPr>
          <a:lstStyle/>
          <a:p>
            <a:r>
              <a:rPr lang="en-US" altLang="zh-CN" sz="6000" b="1" dirty="0">
                <a:solidFill>
                  <a:schemeClr val="accent4">
                    <a:lumMod val="50000"/>
                  </a:schemeClr>
                </a:solidFill>
              </a:rPr>
              <a:t>Unit 4 </a:t>
            </a:r>
            <a:br>
              <a:rPr lang="en-US" altLang="zh-CN" sz="6000" b="1" dirty="0">
                <a:solidFill>
                  <a:schemeClr val="accent4">
                    <a:lumMod val="50000"/>
                  </a:schemeClr>
                </a:solidFill>
              </a:rPr>
            </a:br>
            <a:r>
              <a:rPr lang="en-US" altLang="zh-CN" sz="6000" b="1" dirty="0">
                <a:solidFill>
                  <a:schemeClr val="accent4">
                    <a:lumMod val="50000"/>
                  </a:schemeClr>
                </a:solidFill>
              </a:rPr>
              <a:t>Introduction </a:t>
            </a:r>
            <a:endParaRPr lang="zh-CN" altLang="en-US" sz="6000" b="1" dirty="0">
              <a:solidFill>
                <a:schemeClr val="accent4">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D5B9EB-DEE4-AFCF-F672-F40522E21626}"/>
              </a:ext>
            </a:extLst>
          </p:cNvPr>
          <p:cNvPicPr>
            <a:picLocks noChangeAspect="1"/>
          </p:cNvPicPr>
          <p:nvPr/>
        </p:nvPicPr>
        <p:blipFill>
          <a:blip r:embed="rId2"/>
          <a:stretch>
            <a:fillRect/>
          </a:stretch>
        </p:blipFill>
        <p:spPr>
          <a:xfrm>
            <a:off x="1679253" y="0"/>
            <a:ext cx="5785493" cy="6858000"/>
          </a:xfrm>
          <a:prstGeom prst="rect">
            <a:avLst/>
          </a:prstGeom>
        </p:spPr>
      </p:pic>
      <p:cxnSp>
        <p:nvCxnSpPr>
          <p:cNvPr id="6" name="直接连接符 5">
            <a:extLst>
              <a:ext uri="{FF2B5EF4-FFF2-40B4-BE49-F238E27FC236}">
                <a16:creationId xmlns:a16="http://schemas.microsoft.com/office/drawing/2014/main" id="{D9E24596-82D9-5820-0D07-5057EF1F1F77}"/>
              </a:ext>
            </a:extLst>
          </p:cNvPr>
          <p:cNvCxnSpPr/>
          <p:nvPr/>
        </p:nvCxnSpPr>
        <p:spPr>
          <a:xfrm>
            <a:off x="3491880" y="2276872"/>
            <a:ext cx="388843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直接连接符 6">
            <a:extLst>
              <a:ext uri="{FF2B5EF4-FFF2-40B4-BE49-F238E27FC236}">
                <a16:creationId xmlns:a16="http://schemas.microsoft.com/office/drawing/2014/main" id="{BB627E4C-5475-5CD5-5AC6-353E8FCA77B7}"/>
              </a:ext>
            </a:extLst>
          </p:cNvPr>
          <p:cNvCxnSpPr>
            <a:cxnSpLocks/>
          </p:cNvCxnSpPr>
          <p:nvPr/>
        </p:nvCxnSpPr>
        <p:spPr>
          <a:xfrm>
            <a:off x="1763688" y="2492896"/>
            <a:ext cx="570105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A635B8BA-8307-0E15-A7B1-C9C41C91FF5B}"/>
              </a:ext>
            </a:extLst>
          </p:cNvPr>
          <p:cNvCxnSpPr>
            <a:cxnSpLocks/>
          </p:cNvCxnSpPr>
          <p:nvPr/>
        </p:nvCxnSpPr>
        <p:spPr>
          <a:xfrm>
            <a:off x="1763688" y="2708920"/>
            <a:ext cx="570105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3F1AE819-B7FC-69EA-6732-7D7CF82F30A2}"/>
              </a:ext>
            </a:extLst>
          </p:cNvPr>
          <p:cNvCxnSpPr>
            <a:cxnSpLocks/>
          </p:cNvCxnSpPr>
          <p:nvPr/>
        </p:nvCxnSpPr>
        <p:spPr>
          <a:xfrm>
            <a:off x="1763688" y="2852936"/>
            <a:ext cx="50405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2044BB54-2C1B-D700-913A-247C8F66AF2B}"/>
              </a:ext>
            </a:extLst>
          </p:cNvPr>
          <p:cNvCxnSpPr>
            <a:cxnSpLocks/>
          </p:cNvCxnSpPr>
          <p:nvPr/>
        </p:nvCxnSpPr>
        <p:spPr>
          <a:xfrm>
            <a:off x="5148064" y="6453336"/>
            <a:ext cx="231668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D3A85A7C-9A05-3B32-443F-7D7C6C4FEF4B}"/>
              </a:ext>
            </a:extLst>
          </p:cNvPr>
          <p:cNvCxnSpPr>
            <a:cxnSpLocks/>
          </p:cNvCxnSpPr>
          <p:nvPr/>
        </p:nvCxnSpPr>
        <p:spPr>
          <a:xfrm>
            <a:off x="1763688" y="6669360"/>
            <a:ext cx="570105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9637CFD7-80D3-1D3E-A7E9-13818A3DF44F}"/>
              </a:ext>
            </a:extLst>
          </p:cNvPr>
          <p:cNvCxnSpPr>
            <a:cxnSpLocks/>
          </p:cNvCxnSpPr>
          <p:nvPr/>
        </p:nvCxnSpPr>
        <p:spPr>
          <a:xfrm flipV="1">
            <a:off x="1679253" y="6858000"/>
            <a:ext cx="2244675" cy="1199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600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42A721-DFDB-3D38-B750-A78936919CE9}"/>
              </a:ext>
            </a:extLst>
          </p:cNvPr>
          <p:cNvPicPr>
            <a:picLocks noChangeAspect="1"/>
          </p:cNvPicPr>
          <p:nvPr/>
        </p:nvPicPr>
        <p:blipFill>
          <a:blip r:embed="rId2"/>
          <a:stretch>
            <a:fillRect/>
          </a:stretch>
        </p:blipFill>
        <p:spPr>
          <a:xfrm>
            <a:off x="0" y="188640"/>
            <a:ext cx="9144000" cy="3627208"/>
          </a:xfrm>
          <a:prstGeom prst="rect">
            <a:avLst/>
          </a:prstGeom>
        </p:spPr>
      </p:pic>
      <p:pic>
        <p:nvPicPr>
          <p:cNvPr id="5" name="图片 4">
            <a:extLst>
              <a:ext uri="{FF2B5EF4-FFF2-40B4-BE49-F238E27FC236}">
                <a16:creationId xmlns:a16="http://schemas.microsoft.com/office/drawing/2014/main" id="{F90449E6-EA0F-4478-B472-8E3914A52CAC}"/>
              </a:ext>
            </a:extLst>
          </p:cNvPr>
          <p:cNvPicPr>
            <a:picLocks noChangeAspect="1"/>
          </p:cNvPicPr>
          <p:nvPr/>
        </p:nvPicPr>
        <p:blipFill>
          <a:blip r:embed="rId3"/>
          <a:stretch>
            <a:fillRect/>
          </a:stretch>
        </p:blipFill>
        <p:spPr>
          <a:xfrm>
            <a:off x="0" y="3645024"/>
            <a:ext cx="9144000" cy="2929247"/>
          </a:xfrm>
          <a:prstGeom prst="rect">
            <a:avLst/>
          </a:prstGeom>
        </p:spPr>
      </p:pic>
      <p:cxnSp>
        <p:nvCxnSpPr>
          <p:cNvPr id="6" name="直接连接符 5">
            <a:extLst>
              <a:ext uri="{FF2B5EF4-FFF2-40B4-BE49-F238E27FC236}">
                <a16:creationId xmlns:a16="http://schemas.microsoft.com/office/drawing/2014/main" id="{16579B3C-ED76-7B08-EA0F-0A1F40312333}"/>
              </a:ext>
            </a:extLst>
          </p:cNvPr>
          <p:cNvCxnSpPr>
            <a:cxnSpLocks/>
          </p:cNvCxnSpPr>
          <p:nvPr/>
        </p:nvCxnSpPr>
        <p:spPr>
          <a:xfrm>
            <a:off x="4572000" y="2996952"/>
            <a:ext cx="4572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直接连接符 7">
            <a:extLst>
              <a:ext uri="{FF2B5EF4-FFF2-40B4-BE49-F238E27FC236}">
                <a16:creationId xmlns:a16="http://schemas.microsoft.com/office/drawing/2014/main" id="{910FB9DF-822A-671E-0B62-36F83D1E15FF}"/>
              </a:ext>
            </a:extLst>
          </p:cNvPr>
          <p:cNvCxnSpPr>
            <a:cxnSpLocks/>
          </p:cNvCxnSpPr>
          <p:nvPr/>
        </p:nvCxnSpPr>
        <p:spPr>
          <a:xfrm>
            <a:off x="0" y="3284984"/>
            <a:ext cx="903649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A6359970-DA25-9357-F9E6-43256D551857}"/>
              </a:ext>
            </a:extLst>
          </p:cNvPr>
          <p:cNvCxnSpPr>
            <a:cxnSpLocks/>
            <a:endCxn id="5" idx="0"/>
          </p:cNvCxnSpPr>
          <p:nvPr/>
        </p:nvCxnSpPr>
        <p:spPr>
          <a:xfrm>
            <a:off x="107504" y="3645024"/>
            <a:ext cx="446449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0549491-D378-9D3B-972E-9B0D546A38CE}"/>
              </a:ext>
            </a:extLst>
          </p:cNvPr>
          <p:cNvCxnSpPr>
            <a:cxnSpLocks/>
          </p:cNvCxnSpPr>
          <p:nvPr/>
        </p:nvCxnSpPr>
        <p:spPr>
          <a:xfrm>
            <a:off x="107504" y="5661248"/>
            <a:ext cx="892899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9EEAC66-0FCB-E500-E8BA-77500F852759}"/>
              </a:ext>
            </a:extLst>
          </p:cNvPr>
          <p:cNvCxnSpPr>
            <a:cxnSpLocks/>
          </p:cNvCxnSpPr>
          <p:nvPr/>
        </p:nvCxnSpPr>
        <p:spPr>
          <a:xfrm>
            <a:off x="107504" y="5949280"/>
            <a:ext cx="892899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0EC9F0E8-EBFC-64A9-8798-6F9F1DB19CB9}"/>
              </a:ext>
            </a:extLst>
          </p:cNvPr>
          <p:cNvCxnSpPr>
            <a:cxnSpLocks/>
          </p:cNvCxnSpPr>
          <p:nvPr/>
        </p:nvCxnSpPr>
        <p:spPr>
          <a:xfrm>
            <a:off x="215008" y="6237312"/>
            <a:ext cx="892899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2EA111E7-52EF-A96C-1CFF-621B4EBCC60D}"/>
              </a:ext>
            </a:extLst>
          </p:cNvPr>
          <p:cNvCxnSpPr>
            <a:cxnSpLocks/>
          </p:cNvCxnSpPr>
          <p:nvPr/>
        </p:nvCxnSpPr>
        <p:spPr>
          <a:xfrm>
            <a:off x="215008" y="6574271"/>
            <a:ext cx="1620688"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202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22102D3-374D-BCEE-5BCB-C8652331BCD3}"/>
              </a:ext>
            </a:extLst>
          </p:cNvPr>
          <p:cNvPicPr>
            <a:picLocks noChangeAspect="1"/>
          </p:cNvPicPr>
          <p:nvPr/>
        </p:nvPicPr>
        <p:blipFill>
          <a:blip r:embed="rId2"/>
          <a:stretch>
            <a:fillRect/>
          </a:stretch>
        </p:blipFill>
        <p:spPr>
          <a:xfrm>
            <a:off x="1475549" y="0"/>
            <a:ext cx="6192902" cy="6858000"/>
          </a:xfrm>
          <a:prstGeom prst="rect">
            <a:avLst/>
          </a:prstGeom>
        </p:spPr>
      </p:pic>
    </p:spTree>
    <p:extLst>
      <p:ext uri="{BB962C8B-B14F-4D97-AF65-F5344CB8AC3E}">
        <p14:creationId xmlns:p14="http://schemas.microsoft.com/office/powerpoint/2010/main" val="18958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C19303-8D9F-F92F-4862-B402942D74B4}"/>
              </a:ext>
            </a:extLst>
          </p:cNvPr>
          <p:cNvPicPr>
            <a:picLocks noChangeAspect="1"/>
          </p:cNvPicPr>
          <p:nvPr/>
        </p:nvPicPr>
        <p:blipFill>
          <a:blip r:embed="rId2"/>
          <a:stretch>
            <a:fillRect/>
          </a:stretch>
        </p:blipFill>
        <p:spPr>
          <a:xfrm>
            <a:off x="1187777" y="0"/>
            <a:ext cx="6768445" cy="6858000"/>
          </a:xfrm>
          <a:prstGeom prst="rect">
            <a:avLst/>
          </a:prstGeom>
        </p:spPr>
      </p:pic>
      <p:cxnSp>
        <p:nvCxnSpPr>
          <p:cNvPr id="4" name="直接连接符 3">
            <a:extLst>
              <a:ext uri="{FF2B5EF4-FFF2-40B4-BE49-F238E27FC236}">
                <a16:creationId xmlns:a16="http://schemas.microsoft.com/office/drawing/2014/main" id="{2C9650F2-41B2-A11F-FA14-EA23B9A8F088}"/>
              </a:ext>
            </a:extLst>
          </p:cNvPr>
          <p:cNvCxnSpPr>
            <a:cxnSpLocks/>
          </p:cNvCxnSpPr>
          <p:nvPr/>
        </p:nvCxnSpPr>
        <p:spPr>
          <a:xfrm>
            <a:off x="5148064" y="1196752"/>
            <a:ext cx="25202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 name="直接连接符 5">
            <a:extLst>
              <a:ext uri="{FF2B5EF4-FFF2-40B4-BE49-F238E27FC236}">
                <a16:creationId xmlns:a16="http://schemas.microsoft.com/office/drawing/2014/main" id="{EE19F9AC-7209-DE1E-3BC7-282607ECA934}"/>
              </a:ext>
            </a:extLst>
          </p:cNvPr>
          <p:cNvCxnSpPr>
            <a:cxnSpLocks/>
          </p:cNvCxnSpPr>
          <p:nvPr/>
        </p:nvCxnSpPr>
        <p:spPr>
          <a:xfrm>
            <a:off x="1475656" y="1412776"/>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直接连接符 7">
            <a:extLst>
              <a:ext uri="{FF2B5EF4-FFF2-40B4-BE49-F238E27FC236}">
                <a16:creationId xmlns:a16="http://schemas.microsoft.com/office/drawing/2014/main" id="{97477020-AB79-23A7-7E91-B886FCC6FDEC}"/>
              </a:ext>
            </a:extLst>
          </p:cNvPr>
          <p:cNvCxnSpPr>
            <a:cxnSpLocks/>
          </p:cNvCxnSpPr>
          <p:nvPr/>
        </p:nvCxnSpPr>
        <p:spPr>
          <a:xfrm>
            <a:off x="1403648" y="1628800"/>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D2E2005D-9F1C-8597-9147-7B9C5B5D421D}"/>
              </a:ext>
            </a:extLst>
          </p:cNvPr>
          <p:cNvCxnSpPr>
            <a:cxnSpLocks/>
          </p:cNvCxnSpPr>
          <p:nvPr/>
        </p:nvCxnSpPr>
        <p:spPr>
          <a:xfrm>
            <a:off x="1403648" y="1844824"/>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715DD37C-679B-7A5B-05AD-6F953DE638E4}"/>
              </a:ext>
            </a:extLst>
          </p:cNvPr>
          <p:cNvCxnSpPr>
            <a:cxnSpLocks/>
          </p:cNvCxnSpPr>
          <p:nvPr/>
        </p:nvCxnSpPr>
        <p:spPr>
          <a:xfrm>
            <a:off x="1547664" y="2060848"/>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79A0A43D-05D2-23F9-E393-022524A648B6}"/>
              </a:ext>
            </a:extLst>
          </p:cNvPr>
          <p:cNvCxnSpPr>
            <a:cxnSpLocks/>
          </p:cNvCxnSpPr>
          <p:nvPr/>
        </p:nvCxnSpPr>
        <p:spPr>
          <a:xfrm>
            <a:off x="1475656" y="2348880"/>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1E09CA7B-2671-A9CB-C18A-C112ED0AB0FB}"/>
              </a:ext>
            </a:extLst>
          </p:cNvPr>
          <p:cNvCxnSpPr>
            <a:cxnSpLocks/>
          </p:cNvCxnSpPr>
          <p:nvPr/>
        </p:nvCxnSpPr>
        <p:spPr>
          <a:xfrm>
            <a:off x="1403648" y="2564904"/>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110C0E66-2990-7E2D-8040-C63C67163EF4}"/>
              </a:ext>
            </a:extLst>
          </p:cNvPr>
          <p:cNvCxnSpPr>
            <a:cxnSpLocks/>
          </p:cNvCxnSpPr>
          <p:nvPr/>
        </p:nvCxnSpPr>
        <p:spPr>
          <a:xfrm>
            <a:off x="1403648" y="2780928"/>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DE1F7E8-7214-ED0F-8AAE-FDECBEEFFBA2}"/>
              </a:ext>
            </a:extLst>
          </p:cNvPr>
          <p:cNvCxnSpPr>
            <a:cxnSpLocks/>
          </p:cNvCxnSpPr>
          <p:nvPr/>
        </p:nvCxnSpPr>
        <p:spPr>
          <a:xfrm>
            <a:off x="1475656" y="2996952"/>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EFD39877-AC43-1C81-0F39-0C6C2255BDA6}"/>
              </a:ext>
            </a:extLst>
          </p:cNvPr>
          <p:cNvCxnSpPr>
            <a:cxnSpLocks/>
          </p:cNvCxnSpPr>
          <p:nvPr/>
        </p:nvCxnSpPr>
        <p:spPr>
          <a:xfrm>
            <a:off x="1547664" y="3212976"/>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8A60BAF1-747C-A661-98A1-9A42EC9C6F7E}"/>
              </a:ext>
            </a:extLst>
          </p:cNvPr>
          <p:cNvCxnSpPr>
            <a:cxnSpLocks/>
          </p:cNvCxnSpPr>
          <p:nvPr/>
        </p:nvCxnSpPr>
        <p:spPr>
          <a:xfrm>
            <a:off x="1403648" y="3429000"/>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B4BDDEAB-FFF2-B3DD-9BA4-517FD41D171B}"/>
              </a:ext>
            </a:extLst>
          </p:cNvPr>
          <p:cNvCxnSpPr>
            <a:cxnSpLocks/>
          </p:cNvCxnSpPr>
          <p:nvPr/>
        </p:nvCxnSpPr>
        <p:spPr>
          <a:xfrm>
            <a:off x="1403648" y="3645024"/>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CDDB2D20-4F55-AC8B-094F-5F102744AC4A}"/>
              </a:ext>
            </a:extLst>
          </p:cNvPr>
          <p:cNvCxnSpPr>
            <a:cxnSpLocks/>
          </p:cNvCxnSpPr>
          <p:nvPr/>
        </p:nvCxnSpPr>
        <p:spPr>
          <a:xfrm>
            <a:off x="1547664" y="3933056"/>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95AF7C4F-E51D-BD55-0754-C8BA4A9B3CEA}"/>
              </a:ext>
            </a:extLst>
          </p:cNvPr>
          <p:cNvCxnSpPr>
            <a:cxnSpLocks/>
          </p:cNvCxnSpPr>
          <p:nvPr/>
        </p:nvCxnSpPr>
        <p:spPr>
          <a:xfrm>
            <a:off x="1403648" y="4149080"/>
            <a:ext cx="619268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91380AB3-1394-5579-C73D-C6AFC954A4E3}"/>
              </a:ext>
            </a:extLst>
          </p:cNvPr>
          <p:cNvCxnSpPr>
            <a:cxnSpLocks/>
          </p:cNvCxnSpPr>
          <p:nvPr/>
        </p:nvCxnSpPr>
        <p:spPr>
          <a:xfrm>
            <a:off x="1475656" y="4365104"/>
            <a:ext cx="2448272"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22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985C56-D445-B343-2F27-E9140CFD6788}"/>
              </a:ext>
            </a:extLst>
          </p:cNvPr>
          <p:cNvPicPr>
            <a:picLocks noChangeAspect="1"/>
          </p:cNvPicPr>
          <p:nvPr/>
        </p:nvPicPr>
        <p:blipFill>
          <a:blip r:embed="rId2"/>
          <a:stretch>
            <a:fillRect/>
          </a:stretch>
        </p:blipFill>
        <p:spPr>
          <a:xfrm>
            <a:off x="0" y="116632"/>
            <a:ext cx="9144000" cy="2253343"/>
          </a:xfrm>
          <a:prstGeom prst="rect">
            <a:avLst/>
          </a:prstGeom>
        </p:spPr>
      </p:pic>
      <p:sp>
        <p:nvSpPr>
          <p:cNvPr id="4" name="文本框 3">
            <a:extLst>
              <a:ext uri="{FF2B5EF4-FFF2-40B4-BE49-F238E27FC236}">
                <a16:creationId xmlns:a16="http://schemas.microsoft.com/office/drawing/2014/main" id="{ACAE49E9-2A9E-F411-B15C-233D69FE585F}"/>
              </a:ext>
            </a:extLst>
          </p:cNvPr>
          <p:cNvSpPr txBox="1"/>
          <p:nvPr/>
        </p:nvSpPr>
        <p:spPr>
          <a:xfrm>
            <a:off x="395536" y="2132856"/>
            <a:ext cx="7560840" cy="4801314"/>
          </a:xfrm>
          <a:prstGeom prst="rect">
            <a:avLst/>
          </a:prstGeom>
          <a:noFill/>
        </p:spPr>
        <p:txBody>
          <a:bodyPr wrap="square">
            <a:spAutoFit/>
          </a:bodyPr>
          <a:lstStyle/>
          <a:p>
            <a:r>
              <a:rPr lang="en-US" altLang="zh-CN" b="1" dirty="0"/>
              <a:t>1. </a:t>
            </a:r>
            <a:r>
              <a:rPr lang="zh-CN" altLang="en-US" b="1" dirty="0"/>
              <a:t>建立研究领域</a:t>
            </a:r>
          </a:p>
          <a:p>
            <a:r>
              <a:rPr lang="zh-CN" altLang="en-US" dirty="0"/>
              <a:t>在后种族隔离的南非，青少年和青少年对暴力的感知成为一个重要的社会问题。</a:t>
            </a:r>
            <a:endParaRPr lang="en-US" altLang="zh-CN" dirty="0"/>
          </a:p>
          <a:p>
            <a:r>
              <a:rPr lang="zh-CN" altLang="en-US" dirty="0"/>
              <a:t>暴力对年轻人的心理、情感和身体健康产生了深远的影响，因此，理解这些感知对于制定有效的干预措施至关重要。</a:t>
            </a:r>
            <a:endParaRPr lang="en-US" altLang="zh-CN" dirty="0"/>
          </a:p>
          <a:p>
            <a:r>
              <a:rPr lang="zh-CN" altLang="en-US" dirty="0"/>
              <a:t>尽管已有大量文献探讨了暴力对年轻人的影响，但对青少年如何感知和体验暴力的系统性研究仍然有限。</a:t>
            </a:r>
          </a:p>
          <a:p>
            <a:r>
              <a:rPr lang="en-US" altLang="zh-CN" b="1" dirty="0"/>
              <a:t>2. </a:t>
            </a:r>
            <a:r>
              <a:rPr lang="zh-CN" altLang="en-US" b="1" dirty="0"/>
              <a:t>确定研究空白</a:t>
            </a:r>
          </a:p>
          <a:p>
            <a:r>
              <a:rPr lang="zh-CN" altLang="en-US" dirty="0"/>
              <a:t>现有的文献综述主要集中在不同类型的暴力及其对青少年的具体影响上，而缺乏对青少年在不同社会和文化背景下对暴力感知的综合分析。此外，尽管一些研究考察了特定地区的暴力问题，但这些研究往往缺乏广泛的比较性视角，无法全面揭示暴力在不同背景下的复杂性。</a:t>
            </a:r>
          </a:p>
          <a:p>
            <a:r>
              <a:rPr lang="en-US" altLang="zh-CN" b="1" dirty="0"/>
              <a:t>3. </a:t>
            </a:r>
            <a:r>
              <a:rPr lang="zh-CN" altLang="en-US" b="1" dirty="0"/>
              <a:t>占据研究空白</a:t>
            </a:r>
          </a:p>
          <a:p>
            <a:r>
              <a:rPr lang="zh-CN" altLang="en-US" dirty="0"/>
              <a:t>本研究旨在通过系统文献综述，探讨南非后种族隔离时期青少年对暴力的感知。研究的目标是汇总现有文献中的主要发现，分析不同研究中所使用的方法和理论框架，并识别研究中的主要趋势和差距。通过这些分析，本研究希望为未来的研究和政策制定提供有价值的见解。</a:t>
            </a:r>
          </a:p>
        </p:txBody>
      </p:sp>
    </p:spTree>
    <p:extLst>
      <p:ext uri="{BB962C8B-B14F-4D97-AF65-F5344CB8AC3E}">
        <p14:creationId xmlns:p14="http://schemas.microsoft.com/office/powerpoint/2010/main" val="388730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3B7AC0-0D60-83C6-3A39-A14B1797F6C4}"/>
              </a:ext>
            </a:extLst>
          </p:cNvPr>
          <p:cNvPicPr>
            <a:picLocks noChangeAspect="1"/>
          </p:cNvPicPr>
          <p:nvPr/>
        </p:nvPicPr>
        <p:blipFill>
          <a:blip r:embed="rId2"/>
          <a:stretch>
            <a:fillRect/>
          </a:stretch>
        </p:blipFill>
        <p:spPr>
          <a:xfrm>
            <a:off x="0" y="1196752"/>
            <a:ext cx="9144000" cy="3179634"/>
          </a:xfrm>
          <a:prstGeom prst="rect">
            <a:avLst/>
          </a:prstGeom>
        </p:spPr>
      </p:pic>
    </p:spTree>
    <p:extLst>
      <p:ext uri="{BB962C8B-B14F-4D97-AF65-F5344CB8AC3E}">
        <p14:creationId xmlns:p14="http://schemas.microsoft.com/office/powerpoint/2010/main" val="392080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E1AB21-F632-9187-FBE2-C76AFEC161E6}"/>
              </a:ext>
            </a:extLst>
          </p:cNvPr>
          <p:cNvPicPr>
            <a:picLocks noChangeAspect="1"/>
          </p:cNvPicPr>
          <p:nvPr/>
        </p:nvPicPr>
        <p:blipFill>
          <a:blip r:embed="rId2"/>
          <a:stretch>
            <a:fillRect/>
          </a:stretch>
        </p:blipFill>
        <p:spPr>
          <a:xfrm>
            <a:off x="-29079" y="836712"/>
            <a:ext cx="9144000" cy="3634065"/>
          </a:xfrm>
          <a:prstGeom prst="rect">
            <a:avLst/>
          </a:prstGeom>
        </p:spPr>
      </p:pic>
      <p:cxnSp>
        <p:nvCxnSpPr>
          <p:cNvPr id="2" name="直接连接符 1">
            <a:extLst>
              <a:ext uri="{FF2B5EF4-FFF2-40B4-BE49-F238E27FC236}">
                <a16:creationId xmlns:a16="http://schemas.microsoft.com/office/drawing/2014/main" id="{6765A18F-3654-3AFE-EF12-AE98177CD479}"/>
              </a:ext>
            </a:extLst>
          </p:cNvPr>
          <p:cNvCxnSpPr>
            <a:cxnSpLocks/>
          </p:cNvCxnSpPr>
          <p:nvPr/>
        </p:nvCxnSpPr>
        <p:spPr>
          <a:xfrm>
            <a:off x="179512" y="1628800"/>
            <a:ext cx="8856984"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 name="直接连接符 4">
            <a:extLst>
              <a:ext uri="{FF2B5EF4-FFF2-40B4-BE49-F238E27FC236}">
                <a16:creationId xmlns:a16="http://schemas.microsoft.com/office/drawing/2014/main" id="{16B386B9-0721-EE74-9E8B-F5A6179746F6}"/>
              </a:ext>
            </a:extLst>
          </p:cNvPr>
          <p:cNvCxnSpPr>
            <a:cxnSpLocks/>
          </p:cNvCxnSpPr>
          <p:nvPr/>
        </p:nvCxnSpPr>
        <p:spPr>
          <a:xfrm>
            <a:off x="179512" y="1844824"/>
            <a:ext cx="6120680"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7" name="直接连接符 6">
            <a:extLst>
              <a:ext uri="{FF2B5EF4-FFF2-40B4-BE49-F238E27FC236}">
                <a16:creationId xmlns:a16="http://schemas.microsoft.com/office/drawing/2014/main" id="{32442F27-85F7-20F1-2EC8-F527FF312BC3}"/>
              </a:ext>
            </a:extLst>
          </p:cNvPr>
          <p:cNvCxnSpPr>
            <a:cxnSpLocks/>
          </p:cNvCxnSpPr>
          <p:nvPr/>
        </p:nvCxnSpPr>
        <p:spPr>
          <a:xfrm>
            <a:off x="1187624" y="4581128"/>
            <a:ext cx="7056784" cy="0"/>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871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4E37EB-11BD-E463-F9AA-561ACC70CBC1}"/>
              </a:ext>
            </a:extLst>
          </p:cNvPr>
          <p:cNvPicPr>
            <a:picLocks noChangeAspect="1"/>
          </p:cNvPicPr>
          <p:nvPr/>
        </p:nvPicPr>
        <p:blipFill>
          <a:blip r:embed="rId2"/>
          <a:stretch>
            <a:fillRect/>
          </a:stretch>
        </p:blipFill>
        <p:spPr>
          <a:xfrm>
            <a:off x="-36512" y="764704"/>
            <a:ext cx="9144000" cy="871854"/>
          </a:xfrm>
          <a:prstGeom prst="rect">
            <a:avLst/>
          </a:prstGeom>
        </p:spPr>
      </p:pic>
      <p:pic>
        <p:nvPicPr>
          <p:cNvPr id="5" name="图片 4">
            <a:extLst>
              <a:ext uri="{FF2B5EF4-FFF2-40B4-BE49-F238E27FC236}">
                <a16:creationId xmlns:a16="http://schemas.microsoft.com/office/drawing/2014/main" id="{6731A675-E180-26CE-C5F2-F2229188F24D}"/>
              </a:ext>
            </a:extLst>
          </p:cNvPr>
          <p:cNvPicPr>
            <a:picLocks noChangeAspect="1"/>
          </p:cNvPicPr>
          <p:nvPr/>
        </p:nvPicPr>
        <p:blipFill>
          <a:blip r:embed="rId3"/>
          <a:stretch>
            <a:fillRect/>
          </a:stretch>
        </p:blipFill>
        <p:spPr>
          <a:xfrm>
            <a:off x="-36512" y="1628943"/>
            <a:ext cx="9144000" cy="4744920"/>
          </a:xfrm>
          <a:prstGeom prst="rect">
            <a:avLst/>
          </a:prstGeom>
        </p:spPr>
      </p:pic>
      <p:cxnSp>
        <p:nvCxnSpPr>
          <p:cNvPr id="4" name="直接连接符 3">
            <a:extLst>
              <a:ext uri="{FF2B5EF4-FFF2-40B4-BE49-F238E27FC236}">
                <a16:creationId xmlns:a16="http://schemas.microsoft.com/office/drawing/2014/main" id="{9F435231-7EEE-6003-362A-170046079D6F}"/>
              </a:ext>
            </a:extLst>
          </p:cNvPr>
          <p:cNvCxnSpPr>
            <a:cxnSpLocks/>
          </p:cNvCxnSpPr>
          <p:nvPr/>
        </p:nvCxnSpPr>
        <p:spPr>
          <a:xfrm>
            <a:off x="6300192" y="1556792"/>
            <a:ext cx="2592288"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 name="直接连接符 7">
            <a:extLst>
              <a:ext uri="{FF2B5EF4-FFF2-40B4-BE49-F238E27FC236}">
                <a16:creationId xmlns:a16="http://schemas.microsoft.com/office/drawing/2014/main" id="{2F82A661-20CC-F871-A55C-358B799CAB1D}"/>
              </a:ext>
            </a:extLst>
          </p:cNvPr>
          <p:cNvCxnSpPr>
            <a:cxnSpLocks/>
          </p:cNvCxnSpPr>
          <p:nvPr/>
        </p:nvCxnSpPr>
        <p:spPr>
          <a:xfrm>
            <a:off x="179512" y="2060848"/>
            <a:ext cx="5112568"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0" name="直接连接符 9">
            <a:extLst>
              <a:ext uri="{FF2B5EF4-FFF2-40B4-BE49-F238E27FC236}">
                <a16:creationId xmlns:a16="http://schemas.microsoft.com/office/drawing/2014/main" id="{E25B90C4-E8BC-D135-631D-B9962A064F4B}"/>
              </a:ext>
            </a:extLst>
          </p:cNvPr>
          <p:cNvCxnSpPr>
            <a:cxnSpLocks/>
          </p:cNvCxnSpPr>
          <p:nvPr/>
        </p:nvCxnSpPr>
        <p:spPr>
          <a:xfrm>
            <a:off x="5436096" y="2060848"/>
            <a:ext cx="3456384"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2" name="直接连接符 11">
            <a:extLst>
              <a:ext uri="{FF2B5EF4-FFF2-40B4-BE49-F238E27FC236}">
                <a16:creationId xmlns:a16="http://schemas.microsoft.com/office/drawing/2014/main" id="{A95CC5D0-BF16-A0E8-EE4D-8A38F3A552B8}"/>
              </a:ext>
            </a:extLst>
          </p:cNvPr>
          <p:cNvCxnSpPr>
            <a:cxnSpLocks/>
          </p:cNvCxnSpPr>
          <p:nvPr/>
        </p:nvCxnSpPr>
        <p:spPr>
          <a:xfrm>
            <a:off x="179512" y="2276872"/>
            <a:ext cx="8784976"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4" name="直接连接符 13">
            <a:extLst>
              <a:ext uri="{FF2B5EF4-FFF2-40B4-BE49-F238E27FC236}">
                <a16:creationId xmlns:a16="http://schemas.microsoft.com/office/drawing/2014/main" id="{AB04B080-81CD-9BB7-3A37-3207A074824B}"/>
              </a:ext>
            </a:extLst>
          </p:cNvPr>
          <p:cNvCxnSpPr>
            <a:cxnSpLocks/>
          </p:cNvCxnSpPr>
          <p:nvPr/>
        </p:nvCxnSpPr>
        <p:spPr>
          <a:xfrm>
            <a:off x="179512" y="2564904"/>
            <a:ext cx="4355976"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6" name="直接连接符 15">
            <a:extLst>
              <a:ext uri="{FF2B5EF4-FFF2-40B4-BE49-F238E27FC236}">
                <a16:creationId xmlns:a16="http://schemas.microsoft.com/office/drawing/2014/main" id="{3B0A810F-5AE5-2E42-1A7C-FEACBF8ED36F}"/>
              </a:ext>
            </a:extLst>
          </p:cNvPr>
          <p:cNvCxnSpPr>
            <a:cxnSpLocks/>
          </p:cNvCxnSpPr>
          <p:nvPr/>
        </p:nvCxnSpPr>
        <p:spPr>
          <a:xfrm flipV="1">
            <a:off x="4608514" y="2545457"/>
            <a:ext cx="4392488" cy="1944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8" name="直接连接符 17">
            <a:extLst>
              <a:ext uri="{FF2B5EF4-FFF2-40B4-BE49-F238E27FC236}">
                <a16:creationId xmlns:a16="http://schemas.microsoft.com/office/drawing/2014/main" id="{4AAFD890-6C19-7CFC-BF1C-A66B85F854FA}"/>
              </a:ext>
            </a:extLst>
          </p:cNvPr>
          <p:cNvCxnSpPr>
            <a:cxnSpLocks/>
          </p:cNvCxnSpPr>
          <p:nvPr/>
        </p:nvCxnSpPr>
        <p:spPr>
          <a:xfrm>
            <a:off x="143000" y="2852936"/>
            <a:ext cx="6877272"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1274B404-B0D7-8B7C-A1F1-7DD4D2200826}"/>
              </a:ext>
            </a:extLst>
          </p:cNvPr>
          <p:cNvCxnSpPr>
            <a:cxnSpLocks/>
          </p:cNvCxnSpPr>
          <p:nvPr/>
        </p:nvCxnSpPr>
        <p:spPr>
          <a:xfrm>
            <a:off x="7092280" y="2852936"/>
            <a:ext cx="1872208"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0FA7C36-75D6-7D16-7B69-C3A39E5EBDDB}"/>
              </a:ext>
            </a:extLst>
          </p:cNvPr>
          <p:cNvCxnSpPr>
            <a:cxnSpLocks/>
          </p:cNvCxnSpPr>
          <p:nvPr/>
        </p:nvCxnSpPr>
        <p:spPr>
          <a:xfrm>
            <a:off x="143000" y="3068960"/>
            <a:ext cx="8784976"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3" name="直接连接符 22">
            <a:extLst>
              <a:ext uri="{FF2B5EF4-FFF2-40B4-BE49-F238E27FC236}">
                <a16:creationId xmlns:a16="http://schemas.microsoft.com/office/drawing/2014/main" id="{FE2B9345-6724-FAEF-369F-EE4EC95DD27F}"/>
              </a:ext>
            </a:extLst>
          </p:cNvPr>
          <p:cNvCxnSpPr>
            <a:cxnSpLocks/>
          </p:cNvCxnSpPr>
          <p:nvPr/>
        </p:nvCxnSpPr>
        <p:spPr>
          <a:xfrm>
            <a:off x="143000" y="3356992"/>
            <a:ext cx="8784976"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4" name="直接连接符 23">
            <a:extLst>
              <a:ext uri="{FF2B5EF4-FFF2-40B4-BE49-F238E27FC236}">
                <a16:creationId xmlns:a16="http://schemas.microsoft.com/office/drawing/2014/main" id="{1A95364C-4862-21DA-B642-FA3E85A92A47}"/>
              </a:ext>
            </a:extLst>
          </p:cNvPr>
          <p:cNvCxnSpPr>
            <a:cxnSpLocks/>
          </p:cNvCxnSpPr>
          <p:nvPr/>
        </p:nvCxnSpPr>
        <p:spPr>
          <a:xfrm>
            <a:off x="3059832" y="5949280"/>
            <a:ext cx="5941170"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6" name="直接连接符 25">
            <a:extLst>
              <a:ext uri="{FF2B5EF4-FFF2-40B4-BE49-F238E27FC236}">
                <a16:creationId xmlns:a16="http://schemas.microsoft.com/office/drawing/2014/main" id="{83F2F3ED-162D-E7DD-47F4-5B850571E772}"/>
              </a:ext>
            </a:extLst>
          </p:cNvPr>
          <p:cNvCxnSpPr>
            <a:cxnSpLocks/>
          </p:cNvCxnSpPr>
          <p:nvPr/>
        </p:nvCxnSpPr>
        <p:spPr>
          <a:xfrm flipV="1">
            <a:off x="143000" y="6309320"/>
            <a:ext cx="8821488" cy="64543"/>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087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bwMode="auto">
          <a:xfrm>
            <a:off x="193675" y="5876925"/>
            <a:ext cx="2160588" cy="79216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a:ea typeface="华文细黑"/>
              <a:cs typeface="+mn-cs"/>
            </a:endParaRPr>
          </a:p>
        </p:txBody>
      </p:sp>
      <p:sp>
        <p:nvSpPr>
          <p:cNvPr id="56323" name="灯片编号占位符 3"/>
          <p:cNvSpPr txBox="1">
            <a:spLocks noGrp="1"/>
          </p:cNvSpPr>
          <p:nvPr/>
        </p:nvSpPr>
        <p:spPr bwMode="auto">
          <a:xfrm>
            <a:off x="7235825" y="6453188"/>
            <a:ext cx="1439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21D00B-812A-43C5-AB48-BA3A4C19C10F}" type="slidenum">
              <a:rPr kumimoji="0" lang="zh-CN" altLang="zh-CN" sz="1400" b="1" i="0" u="none" strike="noStrike" kern="1200" cap="none" spc="0" normalizeH="0" baseline="0" noProof="0" smtClean="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563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6178550"/>
            <a:ext cx="16494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梯形 6"/>
          <p:cNvSpPr/>
          <p:nvPr/>
        </p:nvSpPr>
        <p:spPr bwMode="auto">
          <a:xfrm rot="10800000">
            <a:off x="273050" y="1274763"/>
            <a:ext cx="7827963" cy="865187"/>
          </a:xfrm>
          <a:prstGeom prst="trapezoid">
            <a:avLst>
              <a:gd name="adj" fmla="val 35066"/>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8" name="矩形 7"/>
          <p:cNvSpPr>
            <a:spLocks noChangeArrowheads="1"/>
          </p:cNvSpPr>
          <p:nvPr/>
        </p:nvSpPr>
        <p:spPr bwMode="auto">
          <a:xfrm>
            <a:off x="1157288" y="1285875"/>
            <a:ext cx="60594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sz="2400" b="1" dirty="0">
                <a:latin typeface="Times New Roman" panose="02020603050405020304" pitchFamily="18" charset="0"/>
                <a:cs typeface="Times New Roman" panose="02020603050405020304" pitchFamily="18" charset="0"/>
              </a:rPr>
              <a:t>Recent years have seen an increase in the number of students using machine translation (MT) for</a:t>
            </a:r>
          </a:p>
          <a:p>
            <a:pPr lvl="0" algn="ctr" fontAlgn="base">
              <a:spcAft>
                <a:spcPct val="0"/>
              </a:spcAft>
              <a:defRPr/>
            </a:pPr>
            <a:r>
              <a:rPr lang="en-US" altLang="zh-CN" sz="2400" b="1" dirty="0">
                <a:latin typeface="Times New Roman" panose="02020603050405020304" pitchFamily="18" charset="0"/>
                <a:cs typeface="Times New Roman" panose="02020603050405020304" pitchFamily="18" charset="0"/>
              </a:rPr>
              <a:t>diverse purposes in educational settings as well as in their daily life</a:t>
            </a:r>
            <a:endParaRPr kumimoji="0" lang="zh-CN" altLang="zh-CN" sz="2400" b="1" i="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9" name="梯形 8"/>
          <p:cNvSpPr/>
          <p:nvPr/>
        </p:nvSpPr>
        <p:spPr bwMode="auto">
          <a:xfrm rot="10800000">
            <a:off x="595313" y="2232025"/>
            <a:ext cx="7145337" cy="815975"/>
          </a:xfrm>
          <a:prstGeom prst="trapezoid">
            <a:avLst>
              <a:gd name="adj" fmla="val 37451"/>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0" name="矩形 9"/>
          <p:cNvSpPr>
            <a:spLocks noChangeArrowheads="1"/>
          </p:cNvSpPr>
          <p:nvPr/>
        </p:nvSpPr>
        <p:spPr bwMode="auto">
          <a:xfrm>
            <a:off x="468313" y="2186584"/>
            <a:ext cx="74612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b="1" dirty="0">
                <a:solidFill>
                  <a:srgbClr val="000000"/>
                </a:solidFill>
                <a:latin typeface="Times New Roman" panose="02020603050405020304" pitchFamily="18" charset="0"/>
                <a:cs typeface="Times New Roman" panose="02020603050405020304" pitchFamily="18" charset="0"/>
              </a:rPr>
              <a:t>However, the majority of studies examined MT accuracy based on users’ perceptions, and only a few empirical studies have been conducted that</a:t>
            </a:r>
          </a:p>
          <a:p>
            <a:pPr lvl="0" algn="ctr" fontAlgn="base">
              <a:spcAft>
                <a:spcPct val="0"/>
              </a:spcAft>
              <a:defRPr/>
            </a:pPr>
            <a:r>
              <a:rPr lang="en-US" altLang="zh-CN" b="1" dirty="0">
                <a:solidFill>
                  <a:srgbClr val="000000"/>
                </a:solidFill>
                <a:latin typeface="Times New Roman" panose="02020603050405020304" pitchFamily="18" charset="0"/>
                <a:cs typeface="Times New Roman" panose="02020603050405020304" pitchFamily="18" charset="0"/>
              </a:rPr>
              <a:t>directly assess the accuracy of MT</a:t>
            </a:r>
            <a:endParaRPr kumimoji="0" lang="zh-CN" altLang="zh-CN" sz="1800" b="1" i="1" u="sng" strike="noStrike" kern="1200" cap="none" spc="0" normalizeH="0" baseline="0" noProof="0" dirty="0">
              <a:ln>
                <a:noFill/>
              </a:ln>
              <a:solidFill>
                <a:srgbClr val="FFFF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梯形 10"/>
          <p:cNvSpPr/>
          <p:nvPr/>
        </p:nvSpPr>
        <p:spPr bwMode="auto">
          <a:xfrm rot="10800000">
            <a:off x="917575" y="3176588"/>
            <a:ext cx="6462713" cy="1084262"/>
          </a:xfrm>
          <a:prstGeom prst="trapezoid">
            <a:avLst>
              <a:gd name="adj" fmla="val 38386"/>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2" name="矩形 11"/>
          <p:cNvSpPr>
            <a:spLocks noChangeArrowheads="1"/>
          </p:cNvSpPr>
          <p:nvPr/>
        </p:nvSpPr>
        <p:spPr bwMode="auto">
          <a:xfrm>
            <a:off x="882650" y="3176588"/>
            <a:ext cx="6334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sz="2000" b="1" dirty="0">
                <a:solidFill>
                  <a:srgbClr val="000000"/>
                </a:solidFill>
                <a:latin typeface="Times New Roman" panose="02020603050405020304" pitchFamily="18" charset="0"/>
                <a:cs typeface="Times New Roman" panose="02020603050405020304" pitchFamily="18" charset="0"/>
              </a:rPr>
              <a:t>The effectiveness of MT on FL learning and learner satisfaction can, in fact, depend on the MT</a:t>
            </a:r>
          </a:p>
          <a:p>
            <a:pPr lvl="0" algn="ctr" fontAlgn="base">
              <a:spcAft>
                <a:spcPct val="0"/>
              </a:spcAft>
              <a:defRPr/>
            </a:pPr>
            <a:r>
              <a:rPr lang="en-US" altLang="zh-CN" sz="2000" b="1" dirty="0">
                <a:solidFill>
                  <a:srgbClr val="000000"/>
                </a:solidFill>
                <a:latin typeface="Times New Roman" panose="02020603050405020304" pitchFamily="18" charset="0"/>
                <a:cs typeface="Times New Roman" panose="02020603050405020304" pitchFamily="18" charset="0"/>
              </a:rPr>
              <a:t>output quality</a:t>
            </a:r>
            <a:endParaRPr kumimoji="0" lang="zh-CN" altLang="en-US" sz="2000" b="1" i="1" u="none" strike="noStrike" kern="1200" cap="none" spc="0" normalizeH="0" baseline="0" noProof="0" dirty="0">
              <a:ln>
                <a:noFill/>
              </a:ln>
              <a:solidFill>
                <a:srgbClr val="FFFF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梯形 12"/>
          <p:cNvSpPr/>
          <p:nvPr/>
        </p:nvSpPr>
        <p:spPr bwMode="auto">
          <a:xfrm rot="10800000">
            <a:off x="1335088" y="4418013"/>
            <a:ext cx="5540375" cy="1084262"/>
          </a:xfrm>
          <a:prstGeom prst="trapezoid">
            <a:avLst>
              <a:gd name="adj" fmla="val 41064"/>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4" name="矩形 13"/>
          <p:cNvSpPr>
            <a:spLocks noChangeArrowheads="1"/>
          </p:cNvSpPr>
          <p:nvPr/>
        </p:nvSpPr>
        <p:spPr bwMode="auto">
          <a:xfrm>
            <a:off x="1427163" y="4481513"/>
            <a:ext cx="5245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i="0" dirty="0"/>
              <a:t>Prior studies have also found several factors that influence MT output quality</a:t>
            </a:r>
            <a:r>
              <a:rPr lang="en-US" altLang="zh-CN" dirty="0"/>
              <a:t> </a:t>
            </a:r>
            <a:br>
              <a:rPr lang="en-US" altLang="zh-CN" dirty="0"/>
            </a:br>
            <a:endParaRPr kumimoji="0" lang="zh-CN"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梯形 14"/>
          <p:cNvSpPr/>
          <p:nvPr/>
        </p:nvSpPr>
        <p:spPr bwMode="auto">
          <a:xfrm rot="10800000">
            <a:off x="1785938" y="5635625"/>
            <a:ext cx="4586287" cy="928688"/>
          </a:xfrm>
          <a:prstGeom prst="trapezoid">
            <a:avLst>
              <a:gd name="adj" fmla="val 50006"/>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6" name="矩形 15"/>
          <p:cNvSpPr>
            <a:spLocks noChangeArrowheads="1"/>
          </p:cNvSpPr>
          <p:nvPr/>
        </p:nvSpPr>
        <p:spPr bwMode="auto">
          <a:xfrm>
            <a:off x="1743075" y="5648325"/>
            <a:ext cx="47259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sz="1500" b="1" dirty="0">
                <a:solidFill>
                  <a:srgbClr val="000000"/>
                </a:solidFill>
                <a:latin typeface="Times New Roman" panose="02020603050405020304" pitchFamily="18" charset="0"/>
                <a:cs typeface="Times New Roman" panose="02020603050405020304" pitchFamily="18" charset="0"/>
              </a:rPr>
              <a:t>Therefore, the present study evaluated the quality of MT outputs by comparing them with student-generated texts in various areas such as comprehensibility, vocabulary, grammar, and punctuation. </a:t>
            </a:r>
            <a:endParaRPr kumimoji="0" lang="zh-CN" altLang="zh-CN" sz="1500" b="1" i="1"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6335" name="Rectangle 2"/>
          <p:cNvSpPr>
            <a:spLocks noGrp="1" noChangeArrowheads="1"/>
          </p:cNvSpPr>
          <p:nvPr>
            <p:ph type="title" idx="4294967295"/>
          </p:nvPr>
        </p:nvSpPr>
        <p:spPr/>
        <p:txBody>
          <a:bodyPr/>
          <a:lstStyle/>
          <a:p>
            <a:pPr eaLnBrk="1" hangingPunct="1"/>
            <a:r>
              <a:rPr lang="en-US" altLang="zh-CN" sz="3200" b="1">
                <a:latin typeface="Times New Roman" panose="02020603050405020304" pitchFamily="18" charset="0"/>
                <a:cs typeface="Times New Roman" panose="02020603050405020304" pitchFamily="18" charset="0"/>
              </a:rPr>
              <a:t>General structure</a:t>
            </a:r>
            <a:endParaRPr lang="zh-CN" alt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923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childTnLst>
                          </p:cTn>
                        </p:par>
                        <p:par>
                          <p:cTn id="11" fill="hold" nodeType="afterGroup">
                            <p:stCondLst>
                              <p:cond delay="75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750"/>
                                        <p:tgtEl>
                                          <p:spTgt spid="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750"/>
                                        <p:tgtEl>
                                          <p:spTgt spid="10"/>
                                        </p:tgtEl>
                                      </p:cBhvr>
                                    </p:animEffect>
                                  </p:childTnLst>
                                </p:cTn>
                              </p:par>
                            </p:childTnLst>
                          </p:cTn>
                        </p:par>
                        <p:par>
                          <p:cTn id="18" fill="hold" nodeType="afterGroup">
                            <p:stCondLst>
                              <p:cond delay="1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750"/>
                                        <p:tgtEl>
                                          <p:spTgt spid="1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750"/>
                                        <p:tgtEl>
                                          <p:spTgt spid="12"/>
                                        </p:tgtEl>
                                      </p:cBhvr>
                                    </p:animEffect>
                                  </p:childTnLst>
                                </p:cTn>
                              </p:par>
                            </p:childTnLst>
                          </p:cTn>
                        </p:par>
                        <p:par>
                          <p:cTn id="25" fill="hold" nodeType="afterGroup">
                            <p:stCondLst>
                              <p:cond delay="2250"/>
                            </p:stCondLst>
                            <p:childTnLst>
                              <p:par>
                                <p:cTn id="26" presetID="22" presetClass="entr" presetSubtype="1"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75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750"/>
                                        <p:tgtEl>
                                          <p:spTgt spid="14"/>
                                        </p:tgtEl>
                                      </p:cBhvr>
                                    </p:animEffect>
                                  </p:childTnLst>
                                </p:cTn>
                              </p:par>
                            </p:childTnLst>
                          </p:cTn>
                        </p:par>
                        <p:par>
                          <p:cTn id="32" fill="hold" nodeType="afterGroup">
                            <p:stCondLst>
                              <p:cond delay="30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750"/>
                                        <p:tgtEl>
                                          <p:spTgt spid="1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93675" y="5876925"/>
            <a:ext cx="2160588" cy="79216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a:ea typeface="华文细黑"/>
              <a:cs typeface="+mn-cs"/>
            </a:endParaRPr>
          </a:p>
        </p:txBody>
      </p:sp>
      <p:sp>
        <p:nvSpPr>
          <p:cNvPr id="56323" name="灯片编号占位符 3"/>
          <p:cNvSpPr txBox="1">
            <a:spLocks noGrp="1"/>
          </p:cNvSpPr>
          <p:nvPr/>
        </p:nvSpPr>
        <p:spPr bwMode="auto">
          <a:xfrm>
            <a:off x="7235825" y="6453188"/>
            <a:ext cx="1439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21D00B-812A-43C5-AB48-BA3A4C19C10F}" type="slidenum">
              <a:rPr kumimoji="0" lang="zh-CN" altLang="zh-CN" sz="1400" b="1" i="0" u="none" strike="noStrike" kern="1200" cap="none" spc="0" normalizeH="0" baseline="0" noProof="0" smtClean="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563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6178550"/>
            <a:ext cx="16494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梯形 6"/>
          <p:cNvSpPr/>
          <p:nvPr/>
        </p:nvSpPr>
        <p:spPr bwMode="auto">
          <a:xfrm rot="10800000">
            <a:off x="273050" y="1274763"/>
            <a:ext cx="7827963" cy="865187"/>
          </a:xfrm>
          <a:prstGeom prst="trapezoid">
            <a:avLst>
              <a:gd name="adj" fmla="val 35066"/>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8" name="矩形 7"/>
          <p:cNvSpPr>
            <a:spLocks noChangeArrowheads="1"/>
          </p:cNvSpPr>
          <p:nvPr/>
        </p:nvSpPr>
        <p:spPr bwMode="auto">
          <a:xfrm>
            <a:off x="380117" y="1349237"/>
            <a:ext cx="76866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sz="2400" b="1" dirty="0">
                <a:latin typeface="Times New Roman" panose="02020603050405020304" pitchFamily="18" charset="0"/>
                <a:cs typeface="Times New Roman" panose="02020603050405020304" pitchFamily="18" charset="0"/>
              </a:rPr>
              <a:t>An increase number of students using MT for diverse purpose in education settings as well as in their daily life</a:t>
            </a:r>
          </a:p>
        </p:txBody>
      </p:sp>
      <p:sp>
        <p:nvSpPr>
          <p:cNvPr id="9" name="梯形 8"/>
          <p:cNvSpPr/>
          <p:nvPr/>
        </p:nvSpPr>
        <p:spPr bwMode="auto">
          <a:xfrm rot="10800000">
            <a:off x="595313" y="2232025"/>
            <a:ext cx="7145337" cy="815975"/>
          </a:xfrm>
          <a:prstGeom prst="trapezoid">
            <a:avLst>
              <a:gd name="adj" fmla="val 37451"/>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0" name="矩形 9"/>
          <p:cNvSpPr>
            <a:spLocks noChangeArrowheads="1"/>
          </p:cNvSpPr>
          <p:nvPr/>
        </p:nvSpPr>
        <p:spPr bwMode="auto">
          <a:xfrm>
            <a:off x="468313" y="2186584"/>
            <a:ext cx="74612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b="1" dirty="0">
                <a:solidFill>
                  <a:srgbClr val="000000"/>
                </a:solidFill>
                <a:latin typeface="Times New Roman" panose="02020603050405020304" pitchFamily="18" charset="0"/>
                <a:cs typeface="Times New Roman" panose="02020603050405020304" pitchFamily="18" charset="0"/>
              </a:rPr>
              <a:t>Although language teachers have been reluctant in allowing their students to use MT in their language classrooms  MT is undeniably becoming more popular among FL students</a:t>
            </a:r>
            <a:endParaRPr kumimoji="0" lang="zh-CN" altLang="zh-CN" sz="1800" b="1" i="1" u="sng" strike="noStrike" kern="1200" cap="none" spc="0" normalizeH="0" baseline="0" noProof="0" dirty="0">
              <a:ln>
                <a:noFill/>
              </a:ln>
              <a:solidFill>
                <a:srgbClr val="FFFF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梯形 10"/>
          <p:cNvSpPr/>
          <p:nvPr/>
        </p:nvSpPr>
        <p:spPr bwMode="auto">
          <a:xfrm rot="10800000">
            <a:off x="917575" y="3176588"/>
            <a:ext cx="6462713" cy="1084262"/>
          </a:xfrm>
          <a:prstGeom prst="trapezoid">
            <a:avLst>
              <a:gd name="adj" fmla="val 38386"/>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2" name="矩形 11"/>
          <p:cNvSpPr>
            <a:spLocks noChangeArrowheads="1"/>
          </p:cNvSpPr>
          <p:nvPr/>
        </p:nvSpPr>
        <p:spPr bwMode="auto">
          <a:xfrm>
            <a:off x="882650" y="3176588"/>
            <a:ext cx="63341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sz="2000" b="1" dirty="0">
                <a:solidFill>
                  <a:srgbClr val="000000"/>
                </a:solidFill>
                <a:latin typeface="Times New Roman" panose="02020603050405020304" pitchFamily="18" charset="0"/>
                <a:cs typeface="Times New Roman" panose="02020603050405020304" pitchFamily="18" charset="0"/>
              </a:rPr>
              <a:t>Previous studies have conducted preliminary research </a:t>
            </a:r>
          </a:p>
          <a:p>
            <a:pPr lvl="0" algn="ctr" fontAlgn="base">
              <a:spcAft>
                <a:spcPct val="0"/>
              </a:spcAft>
              <a:defRPr/>
            </a:pPr>
            <a:r>
              <a:rPr lang="en-US" altLang="zh-CN" sz="2000" b="1" dirty="0">
                <a:solidFill>
                  <a:srgbClr val="000000"/>
                </a:solidFill>
                <a:latin typeface="Times New Roman" panose="02020603050405020304" pitchFamily="18" charset="0"/>
                <a:cs typeface="Times New Roman" panose="02020603050405020304" pitchFamily="18" charset="0"/>
              </a:rPr>
              <a:t>despite its inaccuracies, it remains useful for FL</a:t>
            </a:r>
          </a:p>
          <a:p>
            <a:pPr lvl="0" algn="ctr" fontAlgn="base">
              <a:spcAft>
                <a:spcPct val="0"/>
              </a:spcAft>
              <a:defRPr/>
            </a:pPr>
            <a:r>
              <a:rPr lang="en-US" altLang="zh-CN" sz="2000" b="1" dirty="0">
                <a:solidFill>
                  <a:srgbClr val="000000"/>
                </a:solidFill>
                <a:latin typeface="Times New Roman" panose="02020603050405020304" pitchFamily="18" charset="0"/>
                <a:cs typeface="Times New Roman" panose="02020603050405020304" pitchFamily="18" charset="0"/>
              </a:rPr>
              <a:t>Education</a:t>
            </a:r>
            <a:endParaRPr kumimoji="0" lang="zh-CN" altLang="en-US" sz="2000" b="1" i="1" u="none" strike="noStrike" kern="1200" cap="none" spc="0" normalizeH="0" baseline="0" noProof="0" dirty="0">
              <a:ln>
                <a:noFill/>
              </a:ln>
              <a:solidFill>
                <a:srgbClr val="FFFF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梯形 12"/>
          <p:cNvSpPr/>
          <p:nvPr/>
        </p:nvSpPr>
        <p:spPr bwMode="auto">
          <a:xfrm rot="10800000">
            <a:off x="1335088" y="4418013"/>
            <a:ext cx="5540375" cy="1084262"/>
          </a:xfrm>
          <a:prstGeom prst="trapezoid">
            <a:avLst>
              <a:gd name="adj" fmla="val 41064"/>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4" name="矩形 13"/>
          <p:cNvSpPr>
            <a:spLocks noChangeArrowheads="1"/>
          </p:cNvSpPr>
          <p:nvPr/>
        </p:nvSpPr>
        <p:spPr bwMode="auto">
          <a:xfrm>
            <a:off x="1308892" y="4324550"/>
            <a:ext cx="554037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b="1" dirty="0">
                <a:latin typeface="Times New Roman" panose="02020603050405020304" pitchFamily="18" charset="0"/>
                <a:cs typeface="Times New Roman" panose="02020603050405020304" pitchFamily="18" charset="0"/>
              </a:rPr>
              <a:t>the quality of MT outputs has been rarely investigated in FL education, examined MT accuracy based on users’ perceptions, few empirical studies directly assess the accuracy of MT </a:t>
            </a:r>
            <a:br>
              <a:rPr lang="en-US" altLang="zh-CN" b="1" dirty="0">
                <a:latin typeface="Times New Roman" panose="02020603050405020304" pitchFamily="18" charset="0"/>
                <a:cs typeface="Times New Roman" panose="02020603050405020304" pitchFamily="18" charset="0"/>
              </a:rPr>
            </a:br>
            <a:br>
              <a:rPr lang="en-US" altLang="zh-CN" b="1" dirty="0">
                <a:latin typeface="Times New Roman" panose="02020603050405020304" pitchFamily="18" charset="0"/>
                <a:cs typeface="Times New Roman" panose="02020603050405020304" pitchFamily="18" charset="0"/>
              </a:rPr>
            </a:br>
            <a:endParaRPr kumimoji="0" lang="zh-CN" altLang="en-US" b="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5" name="梯形 14"/>
          <p:cNvSpPr/>
          <p:nvPr/>
        </p:nvSpPr>
        <p:spPr bwMode="auto">
          <a:xfrm rot="10800000">
            <a:off x="1785938" y="5635625"/>
            <a:ext cx="4586287" cy="928688"/>
          </a:xfrm>
          <a:prstGeom prst="trapezoid">
            <a:avLst>
              <a:gd name="adj" fmla="val 50006"/>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华文细黑"/>
              <a:cs typeface="+mn-cs"/>
            </a:endParaRPr>
          </a:p>
        </p:txBody>
      </p:sp>
      <p:sp>
        <p:nvSpPr>
          <p:cNvPr id="16" name="矩形 15"/>
          <p:cNvSpPr>
            <a:spLocks noChangeArrowheads="1"/>
          </p:cNvSpPr>
          <p:nvPr/>
        </p:nvSpPr>
        <p:spPr bwMode="auto">
          <a:xfrm>
            <a:off x="1743075" y="5648325"/>
            <a:ext cx="47259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i="1">
                <a:solidFill>
                  <a:schemeClr val="tx1"/>
                </a:solidFill>
                <a:latin typeface="Arial" panose="020B0604020202020204" pitchFamily="34" charset="0"/>
                <a:ea typeface="华文细黑" panose="02010600040101010101" pitchFamily="2" charset="-122"/>
              </a:defRPr>
            </a:lvl1pPr>
            <a:lvl2pPr marL="742950" indent="-285750">
              <a:spcBef>
                <a:spcPct val="0"/>
              </a:spcBef>
              <a:defRPr i="1">
                <a:solidFill>
                  <a:schemeClr val="tx1"/>
                </a:solidFill>
                <a:latin typeface="Arial" panose="020B0604020202020204" pitchFamily="34" charset="0"/>
                <a:ea typeface="华文细黑" panose="02010600040101010101" pitchFamily="2" charset="-122"/>
              </a:defRPr>
            </a:lvl2pPr>
            <a:lvl3pPr marL="1143000" indent="-228600">
              <a:spcBef>
                <a:spcPct val="0"/>
              </a:spcBef>
              <a:defRPr i="1">
                <a:solidFill>
                  <a:schemeClr val="tx1"/>
                </a:solidFill>
                <a:latin typeface="Arial" panose="020B0604020202020204" pitchFamily="34" charset="0"/>
                <a:ea typeface="华文细黑" panose="02010600040101010101" pitchFamily="2" charset="-122"/>
              </a:defRPr>
            </a:lvl3pPr>
            <a:lvl4pPr marL="1600200" indent="-228600">
              <a:spcBef>
                <a:spcPct val="0"/>
              </a:spcBef>
              <a:defRPr i="1">
                <a:solidFill>
                  <a:schemeClr val="tx1"/>
                </a:solidFill>
                <a:latin typeface="Arial" panose="020B0604020202020204" pitchFamily="34" charset="0"/>
                <a:ea typeface="华文细黑" panose="02010600040101010101" pitchFamily="2" charset="-122"/>
              </a:defRPr>
            </a:lvl4pPr>
            <a:lvl5pPr marL="2057400" indent="-228600">
              <a:spcBef>
                <a:spcPct val="0"/>
              </a:spcBef>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0" algn="ctr" fontAlgn="base">
              <a:spcAft>
                <a:spcPct val="0"/>
              </a:spcAft>
              <a:defRPr/>
            </a:pPr>
            <a:r>
              <a:rPr lang="en-US" altLang="zh-CN" sz="1500" b="1" dirty="0">
                <a:solidFill>
                  <a:srgbClr val="000000"/>
                </a:solidFill>
                <a:latin typeface="Times New Roman" panose="02020603050405020304" pitchFamily="18" charset="0"/>
                <a:cs typeface="Times New Roman" panose="02020603050405020304" pitchFamily="18" charset="0"/>
              </a:rPr>
              <a:t>Therefore, the current study aims to investigate the quality of MT outputs and the factors within the source texts (L1) that shape it from the perspective of FL education.</a:t>
            </a:r>
            <a:endParaRPr kumimoji="0" lang="zh-CN" altLang="zh-CN" sz="1500" b="1" i="1"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6335" name="Rectangle 2"/>
          <p:cNvSpPr>
            <a:spLocks noGrp="1" noChangeArrowheads="1"/>
          </p:cNvSpPr>
          <p:nvPr>
            <p:ph type="title" idx="4294967295"/>
          </p:nvPr>
        </p:nvSpPr>
        <p:spPr/>
        <p:txBody>
          <a:bodyPr/>
          <a:lstStyle/>
          <a:p>
            <a:pPr eaLnBrk="1" hangingPunct="1"/>
            <a:r>
              <a:rPr lang="en-US" altLang="zh-CN" sz="3200" b="1">
                <a:latin typeface="Times New Roman" panose="02020603050405020304" pitchFamily="18" charset="0"/>
                <a:cs typeface="Times New Roman" panose="02020603050405020304" pitchFamily="18" charset="0"/>
              </a:rPr>
              <a:t>General structure</a:t>
            </a:r>
            <a:endParaRPr lang="zh-CN" alt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3381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childTnLst>
                          </p:cTn>
                        </p:par>
                        <p:par>
                          <p:cTn id="11" fill="hold" nodeType="afterGroup">
                            <p:stCondLst>
                              <p:cond delay="75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750"/>
                                        <p:tgtEl>
                                          <p:spTgt spid="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750"/>
                                        <p:tgtEl>
                                          <p:spTgt spid="10"/>
                                        </p:tgtEl>
                                      </p:cBhvr>
                                    </p:animEffect>
                                  </p:childTnLst>
                                </p:cTn>
                              </p:par>
                            </p:childTnLst>
                          </p:cTn>
                        </p:par>
                        <p:par>
                          <p:cTn id="18" fill="hold" nodeType="afterGroup">
                            <p:stCondLst>
                              <p:cond delay="1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750"/>
                                        <p:tgtEl>
                                          <p:spTgt spid="1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750"/>
                                        <p:tgtEl>
                                          <p:spTgt spid="12"/>
                                        </p:tgtEl>
                                      </p:cBhvr>
                                    </p:animEffect>
                                  </p:childTnLst>
                                </p:cTn>
                              </p:par>
                            </p:childTnLst>
                          </p:cTn>
                        </p:par>
                        <p:par>
                          <p:cTn id="25" fill="hold" nodeType="afterGroup">
                            <p:stCondLst>
                              <p:cond delay="2250"/>
                            </p:stCondLst>
                            <p:childTnLst>
                              <p:par>
                                <p:cTn id="26" presetID="22" presetClass="entr" presetSubtype="1"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75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750"/>
                                        <p:tgtEl>
                                          <p:spTgt spid="14"/>
                                        </p:tgtEl>
                                      </p:cBhvr>
                                    </p:animEffect>
                                  </p:childTnLst>
                                </p:cTn>
                              </p:par>
                            </p:childTnLst>
                          </p:cTn>
                        </p:par>
                        <p:par>
                          <p:cTn id="32" fill="hold" nodeType="afterGroup">
                            <p:stCondLst>
                              <p:cond delay="30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750"/>
                                        <p:tgtEl>
                                          <p:spTgt spid="1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6DC0F-FEF8-C926-8D8A-1C7587AC0709}"/>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5B2D0EE7-FFE5-D396-F4D7-C45CF5E96AED}"/>
              </a:ext>
            </a:extLst>
          </p:cNvPr>
          <p:cNvSpPr>
            <a:spLocks noGrp="1"/>
          </p:cNvSpPr>
          <p:nvPr>
            <p:ph idx="1"/>
          </p:nvPr>
        </p:nvSpPr>
        <p:spPr/>
        <p:txBody>
          <a:bodyPr/>
          <a:lstStyle/>
          <a:p>
            <a:pPr>
              <a:buNone/>
            </a:pPr>
            <a:r>
              <a:rPr lang="en-US" altLang="zh-CN" sz="3200" b="1" dirty="0"/>
              <a:t>Section  A	</a:t>
            </a:r>
          </a:p>
          <a:p>
            <a:pPr>
              <a:buNone/>
            </a:pPr>
            <a:r>
              <a:rPr lang="en-US" altLang="zh-CN" sz="3200" b="1" dirty="0"/>
              <a:t> Elements and Organization</a:t>
            </a:r>
          </a:p>
          <a:p>
            <a:pPr>
              <a:buNone/>
            </a:pPr>
            <a:r>
              <a:rPr lang="en-US" altLang="zh-CN" sz="3200" b="1" dirty="0"/>
              <a:t>Section  B	</a:t>
            </a:r>
          </a:p>
          <a:p>
            <a:pPr>
              <a:buNone/>
            </a:pPr>
            <a:r>
              <a:rPr lang="en-US" altLang="zh-CN" sz="3200" b="1" dirty="0"/>
              <a:t>Linguistic Strategies</a:t>
            </a:r>
            <a:endParaRPr lang="zh-CN" altLang="zh-CN" dirty="0"/>
          </a:p>
          <a:p>
            <a:endParaRPr lang="zh-CN" altLang="en-US" dirty="0"/>
          </a:p>
        </p:txBody>
      </p:sp>
    </p:spTree>
    <p:extLst>
      <p:ext uri="{BB962C8B-B14F-4D97-AF65-F5344CB8AC3E}">
        <p14:creationId xmlns:p14="http://schemas.microsoft.com/office/powerpoint/2010/main" val="1986803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12" name="TextBox 11"/>
          <p:cNvSpPr txBox="1"/>
          <p:nvPr/>
        </p:nvSpPr>
        <p:spPr>
          <a:xfrm>
            <a:off x="705485" y="2122805"/>
            <a:ext cx="7887335" cy="1476375"/>
          </a:xfrm>
          <a:prstGeom prst="rect">
            <a:avLst/>
          </a:prstGeom>
          <a:noFill/>
        </p:spPr>
        <p:txBody>
          <a:bodyPr wrap="square" rtlCol="0">
            <a:spAutoFit/>
          </a:bodyPr>
          <a:lstStyle/>
          <a:p>
            <a:r>
              <a:rPr lang="en-US" b="1" dirty="0"/>
              <a:t>3. What should be written in the section of Introduction? Choose from the following questions that you think the answers must be found in Introduction.</a:t>
            </a:r>
          </a:p>
          <a:p>
            <a:endParaRPr altLang="zh-CN" b="1" dirty="0"/>
          </a:p>
          <a:p>
            <a:endParaRPr lang="en-US" altLang="zh-CN" dirty="0"/>
          </a:p>
          <a:p>
            <a:endParaRPr lang="zh-CN" altLang="en-US" dirty="0"/>
          </a:p>
        </p:txBody>
      </p:sp>
      <p:sp>
        <p:nvSpPr>
          <p:cNvPr id="2" name="文本框 1"/>
          <p:cNvSpPr txBox="1"/>
          <p:nvPr/>
        </p:nvSpPr>
        <p:spPr>
          <a:xfrm>
            <a:off x="427990" y="3068955"/>
            <a:ext cx="8442960" cy="2957861"/>
          </a:xfrm>
          <a:prstGeom prst="rect">
            <a:avLst/>
          </a:prstGeom>
          <a:noFill/>
        </p:spPr>
        <p:txBody>
          <a:bodyPr wrap="square" rtlCol="0">
            <a:spAutoFit/>
          </a:bodyPr>
          <a:lstStyle/>
          <a:p>
            <a:pPr algn="just">
              <a:lnSpc>
                <a:spcPct val="150000"/>
              </a:lnSpc>
            </a:pPr>
            <a:r>
              <a:rPr lang="en-US" altLang="zh-CN" dirty="0"/>
              <a:t>1)Why was this study performed?</a:t>
            </a:r>
          </a:p>
          <a:p>
            <a:pPr algn="just">
              <a:lnSpc>
                <a:spcPct val="150000"/>
              </a:lnSpc>
            </a:pPr>
            <a:r>
              <a:rPr lang="zh-CN" altLang="en-US" dirty="0"/>
              <a:t>2)How was exactly the research conducted?</a:t>
            </a:r>
          </a:p>
          <a:p>
            <a:pPr algn="just">
              <a:lnSpc>
                <a:spcPct val="150000"/>
              </a:lnSpc>
            </a:pPr>
            <a:r>
              <a:rPr lang="zh-CN" altLang="en-US" dirty="0"/>
              <a:t>3)What has been done in previous research? Or what knowledge already exists about this subject?</a:t>
            </a:r>
          </a:p>
          <a:p>
            <a:pPr algn="just">
              <a:lnSpc>
                <a:spcPct val="150000"/>
              </a:lnSpc>
            </a:pPr>
            <a:r>
              <a:rPr lang="zh-CN" altLang="en-US" dirty="0"/>
              <a:t>4)What was the specific purpose of the study?</a:t>
            </a:r>
          </a:p>
          <a:p>
            <a:pPr algn="just">
              <a:lnSpc>
                <a:spcPct val="150000"/>
              </a:lnSpc>
            </a:pPr>
            <a:r>
              <a:rPr lang="zh-CN" altLang="en-US" dirty="0"/>
              <a:t>5)What are the explanations for the data?</a:t>
            </a:r>
          </a:p>
          <a:p>
            <a:pPr algn="just">
              <a:lnSpc>
                <a:spcPct val="150000"/>
              </a:lnSpc>
            </a:pPr>
            <a:r>
              <a:rPr lang="en-US" altLang="zh-CN" dirty="0"/>
              <a:t>6)</a:t>
            </a:r>
            <a:r>
              <a:rPr lang="zh-CN" altLang="en-US" dirty="0"/>
              <a:t>What are the meanings and significance of research results?</a:t>
            </a:r>
          </a:p>
        </p:txBody>
      </p:sp>
      <p:sp>
        <p:nvSpPr>
          <p:cNvPr id="4" name="笑脸 3">
            <a:extLst>
              <a:ext uri="{FF2B5EF4-FFF2-40B4-BE49-F238E27FC236}">
                <a16:creationId xmlns:a16="http://schemas.microsoft.com/office/drawing/2014/main" id="{E174C7A4-44D0-A903-6C10-5E1B4A205D95}"/>
              </a:ext>
            </a:extLst>
          </p:cNvPr>
          <p:cNvSpPr/>
          <p:nvPr/>
        </p:nvSpPr>
        <p:spPr>
          <a:xfrm>
            <a:off x="179512" y="3212976"/>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笑脸 4">
            <a:extLst>
              <a:ext uri="{FF2B5EF4-FFF2-40B4-BE49-F238E27FC236}">
                <a16:creationId xmlns:a16="http://schemas.microsoft.com/office/drawing/2014/main" id="{75137C65-DF0D-A9B5-8D25-4F34B02AC55D}"/>
              </a:ext>
            </a:extLst>
          </p:cNvPr>
          <p:cNvSpPr/>
          <p:nvPr/>
        </p:nvSpPr>
        <p:spPr>
          <a:xfrm>
            <a:off x="211068" y="4077072"/>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笑脸 5">
            <a:extLst>
              <a:ext uri="{FF2B5EF4-FFF2-40B4-BE49-F238E27FC236}">
                <a16:creationId xmlns:a16="http://schemas.microsoft.com/office/drawing/2014/main" id="{E88B2B08-3D5E-5221-EEF2-8B8A1D3340C1}"/>
              </a:ext>
            </a:extLst>
          </p:cNvPr>
          <p:cNvSpPr/>
          <p:nvPr/>
        </p:nvSpPr>
        <p:spPr>
          <a:xfrm>
            <a:off x="207093" y="4835920"/>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12" name="TextBox 11"/>
          <p:cNvSpPr txBox="1"/>
          <p:nvPr/>
        </p:nvSpPr>
        <p:spPr>
          <a:xfrm>
            <a:off x="499745" y="2000250"/>
            <a:ext cx="8052435" cy="368300"/>
          </a:xfrm>
          <a:prstGeom prst="rect">
            <a:avLst/>
          </a:prstGeom>
          <a:noFill/>
        </p:spPr>
        <p:txBody>
          <a:bodyPr wrap="square" rtlCol="0">
            <a:spAutoFit/>
          </a:bodyPr>
          <a:lstStyle/>
          <a:p>
            <a:r>
              <a:rPr lang="en-US" b="1" dirty="0"/>
              <a:t>4. Rearrange the order of the following paragraphs to form a coherent introduction</a:t>
            </a:r>
          </a:p>
        </p:txBody>
      </p:sp>
      <p:sp>
        <p:nvSpPr>
          <p:cNvPr id="2" name="文本框 1"/>
          <p:cNvSpPr txBox="1"/>
          <p:nvPr/>
        </p:nvSpPr>
        <p:spPr>
          <a:xfrm>
            <a:off x="1043305" y="3429000"/>
            <a:ext cx="6682105" cy="368300"/>
          </a:xfrm>
          <a:prstGeom prst="rect">
            <a:avLst/>
          </a:prstGeom>
          <a:noFill/>
        </p:spPr>
        <p:txBody>
          <a:bodyPr wrap="square" rtlCol="0">
            <a:spAutoFit/>
          </a:bodyPr>
          <a:lstStyle/>
          <a:p>
            <a:r>
              <a:rPr lang="en-US" altLang="zh-CN"/>
              <a:t> </a:t>
            </a:r>
          </a:p>
        </p:txBody>
      </p:sp>
      <p:sp>
        <p:nvSpPr>
          <p:cNvPr id="4" name="文本框 3"/>
          <p:cNvSpPr txBox="1"/>
          <p:nvPr/>
        </p:nvSpPr>
        <p:spPr>
          <a:xfrm>
            <a:off x="323850" y="2440305"/>
            <a:ext cx="8362315" cy="2584450"/>
          </a:xfrm>
          <a:prstGeom prst="rect">
            <a:avLst/>
          </a:prstGeom>
          <a:noFill/>
        </p:spPr>
        <p:txBody>
          <a:bodyPr wrap="square" rtlCol="0">
            <a:spAutoFit/>
          </a:bodyPr>
          <a:lstStyle/>
          <a:p>
            <a:pPr algn="just"/>
            <a:r>
              <a:rPr lang="zh-CN" altLang="en-US"/>
              <a:t>1.</a:t>
            </a:r>
            <a:r>
              <a:rPr lang="en-US" altLang="zh-CN"/>
              <a:t>    </a:t>
            </a:r>
            <a:r>
              <a:rPr lang="zh-CN" altLang="en-US"/>
              <a:t>However, negative attitudes towards these substitutes for conventional paper dictionaries come from a significant proportion of students, parents, as well as foreign language teachers who observe their students consulting their PEDs while answering questions in class, doing reading, listening, and translation work, etc. Although recognizing dictionary consultation as one important means of acquiring English proficiency, the teachers do not care about their own ability to identify what their students’ consultation with PED is like and whether their consultation is too frequent to the extent of damaging their inference ability. Guidance on the best use of PEDs is badly needed.</a:t>
            </a:r>
          </a:p>
        </p:txBody>
      </p:sp>
      <p:sp>
        <p:nvSpPr>
          <p:cNvPr id="5" name="文本框 4"/>
          <p:cNvSpPr txBox="1"/>
          <p:nvPr/>
        </p:nvSpPr>
        <p:spPr>
          <a:xfrm>
            <a:off x="332740" y="5153025"/>
            <a:ext cx="8416290" cy="922020"/>
          </a:xfrm>
          <a:prstGeom prst="rect">
            <a:avLst/>
          </a:prstGeom>
          <a:noFill/>
        </p:spPr>
        <p:txBody>
          <a:bodyPr wrap="square" rtlCol="0">
            <a:spAutoFit/>
          </a:bodyPr>
          <a:lstStyle/>
          <a:p>
            <a:r>
              <a:rPr lang="zh-CN" altLang="en-US"/>
              <a:t>2.</a:t>
            </a:r>
            <a:r>
              <a:rPr lang="en-US" altLang="zh-CN"/>
              <a:t>    </a:t>
            </a:r>
            <a:r>
              <a:rPr lang="zh-CN" altLang="en-US"/>
              <a:t>All these analyses were carried out in the ESL environment and the EFL situation in China is different. It is not clear so far what kinds of PED are being</a:t>
            </a:r>
            <a:r>
              <a:rPr lang="en-US" altLang="zh-CN"/>
              <a:t> </a:t>
            </a:r>
            <a:r>
              <a:rPr lang="zh-CN" altLang="en-US"/>
              <a:t>used by Chinese EFL students. The study was aimed to fill this gap.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605" y="5805170"/>
            <a:ext cx="6341745" cy="368300"/>
          </a:xfrm>
          <a:prstGeom prst="rect">
            <a:avLst/>
          </a:prstGeom>
          <a:noFill/>
        </p:spPr>
        <p:txBody>
          <a:bodyPr wrap="square" rtlCol="0" anchor="t">
            <a:spAutoFit/>
          </a:bodyPr>
          <a:lstStyle/>
          <a:p>
            <a:r>
              <a:rPr lang="zh-CN" altLang="en-US" dirty="0">
                <a:sym typeface="+mn-ea"/>
              </a:rPr>
              <a:t>The correct order is </a:t>
            </a:r>
            <a:r>
              <a:rPr lang="en-US" altLang="zh-CN" dirty="0">
                <a:sym typeface="+mn-ea"/>
              </a:rPr>
              <a:t>_______</a:t>
            </a:r>
            <a:r>
              <a:rPr lang="zh-CN" altLang="en-US" dirty="0">
                <a:sym typeface="+mn-ea"/>
              </a:rPr>
              <a:t>	, </a:t>
            </a:r>
            <a:r>
              <a:rPr lang="en-US" altLang="zh-CN" dirty="0">
                <a:sym typeface="+mn-ea"/>
              </a:rPr>
              <a:t>_______</a:t>
            </a:r>
            <a:r>
              <a:rPr lang="zh-CN" altLang="en-US" dirty="0">
                <a:sym typeface="+mn-ea"/>
              </a:rPr>
              <a:t>	, </a:t>
            </a:r>
            <a:r>
              <a:rPr lang="en-US" altLang="zh-CN" dirty="0">
                <a:sym typeface="+mn-ea"/>
              </a:rPr>
              <a:t>_______</a:t>
            </a:r>
            <a:r>
              <a:rPr lang="zh-CN" altLang="en-US" dirty="0">
                <a:sym typeface="+mn-ea"/>
              </a:rPr>
              <a:t>	</a:t>
            </a:r>
            <a:r>
              <a:rPr lang="en-US" altLang="zh-CN" u="sng" dirty="0">
                <a:sym typeface="+mn-ea"/>
              </a:rPr>
              <a:t>, </a:t>
            </a:r>
            <a:r>
              <a:rPr lang="en-US" altLang="zh-CN" dirty="0">
                <a:sym typeface="+mn-ea"/>
              </a:rPr>
              <a:t>_______.</a:t>
            </a:r>
            <a:endParaRPr lang="zh-CN" altLang="en-US" dirty="0"/>
          </a:p>
        </p:txBody>
      </p:sp>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2" name="文本框 1"/>
          <p:cNvSpPr txBox="1"/>
          <p:nvPr/>
        </p:nvSpPr>
        <p:spPr>
          <a:xfrm>
            <a:off x="1043305" y="3429000"/>
            <a:ext cx="6682105" cy="368300"/>
          </a:xfrm>
          <a:prstGeom prst="rect">
            <a:avLst/>
          </a:prstGeom>
          <a:noFill/>
        </p:spPr>
        <p:txBody>
          <a:bodyPr wrap="square" rtlCol="0">
            <a:spAutoFit/>
          </a:bodyPr>
          <a:lstStyle/>
          <a:p>
            <a:r>
              <a:rPr lang="en-US" altLang="zh-CN"/>
              <a:t> </a:t>
            </a:r>
          </a:p>
        </p:txBody>
      </p:sp>
      <p:sp>
        <p:nvSpPr>
          <p:cNvPr id="4" name="文本框 3"/>
          <p:cNvSpPr txBox="1"/>
          <p:nvPr/>
        </p:nvSpPr>
        <p:spPr>
          <a:xfrm>
            <a:off x="252095" y="2132965"/>
            <a:ext cx="8490585" cy="3415030"/>
          </a:xfrm>
          <a:prstGeom prst="rect">
            <a:avLst/>
          </a:prstGeom>
          <a:noFill/>
        </p:spPr>
        <p:txBody>
          <a:bodyPr wrap="square" rtlCol="0">
            <a:spAutoFit/>
          </a:bodyPr>
          <a:lstStyle/>
          <a:p>
            <a:pPr algn="just"/>
            <a:r>
              <a:rPr lang="zh-CN" altLang="en-US" dirty="0"/>
              <a:t>3.</a:t>
            </a:r>
            <a:r>
              <a:rPr lang="en-US" altLang="zh-CN" dirty="0"/>
              <a:t>   </a:t>
            </a:r>
            <a:r>
              <a:rPr lang="zh-CN" altLang="en-US" dirty="0"/>
              <a:t>It has become increasingly popular in recent years for Chinese foreign language learners in various professions and at all levels to use pocket electronic dictionaries. Combining dictionaries, notebooks, address books, calculators, etc. together, the new, small machines are loved by students with the declared advantages of having multiple functions, being portable and user-friendly.</a:t>
            </a:r>
          </a:p>
          <a:p>
            <a:pPr algn="just"/>
            <a:r>
              <a:rPr lang="zh-CN" altLang="en-US" dirty="0"/>
              <a:t>4.</a:t>
            </a:r>
            <a:r>
              <a:rPr lang="en-US" altLang="zh-CN" dirty="0"/>
              <a:t>   </a:t>
            </a:r>
            <a:r>
              <a:rPr lang="zh-CN" altLang="en-US" dirty="0"/>
              <a:t>Empirical studies on the efficacy of pocket electronic dictionaries in language learning are in short supply, with the exception of a few pioneering researchers about the futures of PEDs by Hong Kong language educators (Taylor &amp; Chan, 1994; Chi, 1996; Taylor, 1996) and particularly the one by Tang (1997). A language educator at the University of British Columbia, Tang was extremely concerned with the use of PED by  Chinese students. A summary of  the way  of PED consultation was attempted and a couple of users were singled out in</a:t>
            </a:r>
            <a:r>
              <a:rPr lang="en-US" altLang="zh-CN" dirty="0"/>
              <a:t> </a:t>
            </a:r>
            <a:r>
              <a:rPr lang="zh-CN" altLang="en-US" dirty="0"/>
              <a:t>particular and their looking up processes were charted.</a:t>
            </a:r>
          </a:p>
        </p:txBody>
      </p:sp>
      <p:sp>
        <p:nvSpPr>
          <p:cNvPr id="5" name="矩形 4">
            <a:extLst>
              <a:ext uri="{FF2B5EF4-FFF2-40B4-BE49-F238E27FC236}">
                <a16:creationId xmlns:a16="http://schemas.microsoft.com/office/drawing/2014/main" id="{A5E7427B-845C-1717-FACB-0F0196357F10}"/>
              </a:ext>
            </a:extLst>
          </p:cNvPr>
          <p:cNvSpPr/>
          <p:nvPr/>
        </p:nvSpPr>
        <p:spPr>
          <a:xfrm>
            <a:off x="4319972" y="5733256"/>
            <a:ext cx="504056" cy="287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7" name="矩形 6">
            <a:extLst>
              <a:ext uri="{FF2B5EF4-FFF2-40B4-BE49-F238E27FC236}">
                <a16:creationId xmlns:a16="http://schemas.microsoft.com/office/drawing/2014/main" id="{19CE2D7D-DF40-399E-226C-40264DCB5730}"/>
              </a:ext>
            </a:extLst>
          </p:cNvPr>
          <p:cNvSpPr/>
          <p:nvPr/>
        </p:nvSpPr>
        <p:spPr>
          <a:xfrm>
            <a:off x="2636168" y="5733256"/>
            <a:ext cx="504056" cy="287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8" name="矩形 7">
            <a:extLst>
              <a:ext uri="{FF2B5EF4-FFF2-40B4-BE49-F238E27FC236}">
                <a16:creationId xmlns:a16="http://schemas.microsoft.com/office/drawing/2014/main" id="{10EE5EFF-ED1F-A358-6E39-4A9876D8F984}"/>
              </a:ext>
            </a:extLst>
          </p:cNvPr>
          <p:cNvSpPr/>
          <p:nvPr/>
        </p:nvSpPr>
        <p:spPr>
          <a:xfrm>
            <a:off x="3639038" y="5733256"/>
            <a:ext cx="504056" cy="287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9" name="矩形 8">
            <a:extLst>
              <a:ext uri="{FF2B5EF4-FFF2-40B4-BE49-F238E27FC236}">
                <a16:creationId xmlns:a16="http://schemas.microsoft.com/office/drawing/2014/main" id="{783C5C84-80DF-EEF5-99DC-47655B8A6F69}"/>
              </a:ext>
            </a:extLst>
          </p:cNvPr>
          <p:cNvSpPr/>
          <p:nvPr/>
        </p:nvSpPr>
        <p:spPr>
          <a:xfrm>
            <a:off x="5276633" y="5733256"/>
            <a:ext cx="504056" cy="287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5"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7E4019-58AF-1151-FE9B-D0FF6C91280E}"/>
              </a:ext>
            </a:extLst>
          </p:cNvPr>
          <p:cNvPicPr>
            <a:picLocks noChangeAspect="1"/>
          </p:cNvPicPr>
          <p:nvPr/>
        </p:nvPicPr>
        <p:blipFill>
          <a:blip r:embed="rId2"/>
          <a:stretch>
            <a:fillRect/>
          </a:stretch>
        </p:blipFill>
        <p:spPr>
          <a:xfrm>
            <a:off x="0" y="927013"/>
            <a:ext cx="9144000" cy="5003973"/>
          </a:xfrm>
          <a:prstGeom prst="rect">
            <a:avLst/>
          </a:prstGeom>
        </p:spPr>
      </p:pic>
    </p:spTree>
    <p:extLst>
      <p:ext uri="{BB962C8B-B14F-4D97-AF65-F5344CB8AC3E}">
        <p14:creationId xmlns:p14="http://schemas.microsoft.com/office/powerpoint/2010/main" val="3513886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060A5A-1059-BA49-3462-B3705D1E6902}"/>
              </a:ext>
            </a:extLst>
          </p:cNvPr>
          <p:cNvPicPr>
            <a:picLocks noChangeAspect="1"/>
          </p:cNvPicPr>
          <p:nvPr/>
        </p:nvPicPr>
        <p:blipFill>
          <a:blip r:embed="rId2"/>
          <a:stretch>
            <a:fillRect/>
          </a:stretch>
        </p:blipFill>
        <p:spPr>
          <a:xfrm>
            <a:off x="-16667" y="188640"/>
            <a:ext cx="9144000" cy="3320018"/>
          </a:xfrm>
          <a:prstGeom prst="rect">
            <a:avLst/>
          </a:prstGeom>
        </p:spPr>
      </p:pic>
      <p:pic>
        <p:nvPicPr>
          <p:cNvPr id="7" name="图片 6">
            <a:extLst>
              <a:ext uri="{FF2B5EF4-FFF2-40B4-BE49-F238E27FC236}">
                <a16:creationId xmlns:a16="http://schemas.microsoft.com/office/drawing/2014/main" id="{3B079B36-DB9B-4C31-3924-D1C2DDFA2B63}"/>
              </a:ext>
            </a:extLst>
          </p:cNvPr>
          <p:cNvPicPr>
            <a:picLocks noChangeAspect="1"/>
          </p:cNvPicPr>
          <p:nvPr/>
        </p:nvPicPr>
        <p:blipFill>
          <a:blip r:embed="rId3"/>
          <a:stretch>
            <a:fillRect/>
          </a:stretch>
        </p:blipFill>
        <p:spPr>
          <a:xfrm>
            <a:off x="-16667" y="3402334"/>
            <a:ext cx="9144000" cy="3116468"/>
          </a:xfrm>
          <a:prstGeom prst="rect">
            <a:avLst/>
          </a:prstGeom>
        </p:spPr>
      </p:pic>
    </p:spTree>
    <p:extLst>
      <p:ext uri="{BB962C8B-B14F-4D97-AF65-F5344CB8AC3E}">
        <p14:creationId xmlns:p14="http://schemas.microsoft.com/office/powerpoint/2010/main" val="430359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1DFE03B-5849-1DD9-E714-34D1CAD737A0}"/>
              </a:ext>
            </a:extLst>
          </p:cNvPr>
          <p:cNvPicPr>
            <a:picLocks noChangeAspect="1"/>
          </p:cNvPicPr>
          <p:nvPr/>
        </p:nvPicPr>
        <p:blipFill>
          <a:blip r:embed="rId2"/>
          <a:stretch>
            <a:fillRect/>
          </a:stretch>
        </p:blipFill>
        <p:spPr>
          <a:xfrm>
            <a:off x="0" y="1196752"/>
            <a:ext cx="9144000" cy="4232166"/>
          </a:xfrm>
          <a:prstGeom prst="rect">
            <a:avLst/>
          </a:prstGeom>
        </p:spPr>
      </p:pic>
    </p:spTree>
    <p:extLst>
      <p:ext uri="{BB962C8B-B14F-4D97-AF65-F5344CB8AC3E}">
        <p14:creationId xmlns:p14="http://schemas.microsoft.com/office/powerpoint/2010/main" val="6707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595B70-E3D7-1FA6-E7B8-BB9A9FEA5FE5}"/>
              </a:ext>
            </a:extLst>
          </p:cNvPr>
          <p:cNvPicPr>
            <a:picLocks noChangeAspect="1"/>
          </p:cNvPicPr>
          <p:nvPr/>
        </p:nvPicPr>
        <p:blipFill>
          <a:blip r:embed="rId2"/>
          <a:stretch>
            <a:fillRect/>
          </a:stretch>
        </p:blipFill>
        <p:spPr>
          <a:xfrm>
            <a:off x="0" y="1412776"/>
            <a:ext cx="9144000" cy="2684094"/>
          </a:xfrm>
          <a:prstGeom prst="rect">
            <a:avLst/>
          </a:prstGeom>
        </p:spPr>
      </p:pic>
    </p:spTree>
    <p:extLst>
      <p:ext uri="{BB962C8B-B14F-4D97-AF65-F5344CB8AC3E}">
        <p14:creationId xmlns:p14="http://schemas.microsoft.com/office/powerpoint/2010/main" val="102140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96FF9B-DE1B-10C7-98A5-73A70A700FF5}"/>
              </a:ext>
            </a:extLst>
          </p:cNvPr>
          <p:cNvPicPr>
            <a:picLocks noChangeAspect="1"/>
          </p:cNvPicPr>
          <p:nvPr/>
        </p:nvPicPr>
        <p:blipFill>
          <a:blip r:embed="rId2"/>
          <a:stretch>
            <a:fillRect/>
          </a:stretch>
        </p:blipFill>
        <p:spPr>
          <a:xfrm>
            <a:off x="0" y="1682892"/>
            <a:ext cx="9144000" cy="3492215"/>
          </a:xfrm>
          <a:prstGeom prst="rect">
            <a:avLst/>
          </a:prstGeom>
        </p:spPr>
      </p:pic>
    </p:spTree>
    <p:extLst>
      <p:ext uri="{BB962C8B-B14F-4D97-AF65-F5344CB8AC3E}">
        <p14:creationId xmlns:p14="http://schemas.microsoft.com/office/powerpoint/2010/main" val="173425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1600835"/>
            <a:ext cx="8538845" cy="4293870"/>
          </a:xfrm>
        </p:spPr>
        <p:txBody>
          <a:bodyPr>
            <a:noAutofit/>
          </a:bodyPr>
          <a:lstStyle/>
          <a:p>
            <a:pPr marL="0" indent="0" algn="just">
              <a:buNone/>
            </a:pPr>
            <a:endParaRPr lang="en-US" sz="1800" b="1" dirty="0">
              <a:latin typeface="Calibri" panose="020F0502020204030204" charset="0"/>
              <a:cs typeface="Calibri" panose="020F0502020204030204" charset="0"/>
              <a:sym typeface="+mn-ea"/>
            </a:endParaRPr>
          </a:p>
          <a:p>
            <a:pPr marL="0" indent="0" algn="just">
              <a:buNone/>
            </a:pPr>
            <a:r>
              <a:rPr lang="en-US" sz="1800" b="1" dirty="0">
                <a:latin typeface="Calibri" panose="020F0502020204030204" charset="0"/>
                <a:cs typeface="Calibri" panose="020F0502020204030204" charset="0"/>
                <a:sym typeface="+mn-ea"/>
              </a:rPr>
              <a:t>5. </a:t>
            </a:r>
            <a:r>
              <a:rPr altLang="zh-CN" sz="1800" b="1" dirty="0">
                <a:latin typeface="Calibri" panose="020F0502020204030204" charset="0"/>
                <a:cs typeface="Calibri" panose="020F0502020204030204" charset="0"/>
                <a:sym typeface="+mn-ea"/>
              </a:rPr>
              <a:t>Is literature review important in Introduction? Why should we write literature review? Read the Introduction of the paper “Personality and Environmental Concern” and find out the literature for the following functions:</a:t>
            </a:r>
          </a:p>
          <a:p>
            <a:pPr marL="0" indent="0" algn="just">
              <a:buNone/>
            </a:pPr>
            <a:endParaRPr altLang="zh-CN" sz="1800" b="1" dirty="0">
              <a:latin typeface="Calibri" panose="020F0502020204030204" charset="0"/>
              <a:cs typeface="Calibri" panose="020F0502020204030204" charset="0"/>
              <a:sym typeface="+mn-ea"/>
            </a:endParaRPr>
          </a:p>
          <a:p>
            <a:pPr marL="400050" lvl="1" indent="0" algn="just">
              <a:lnSpc>
                <a:spcPct val="150000"/>
              </a:lnSpc>
              <a:buNone/>
            </a:pPr>
            <a:r>
              <a:rPr altLang="zh-CN" sz="2000" dirty="0">
                <a:latin typeface="Calibri" panose="020F0502020204030204" charset="0"/>
                <a:cs typeface="Calibri" panose="020F0502020204030204" charset="0"/>
                <a:sym typeface="+mn-ea"/>
              </a:rPr>
              <a:t>1)To tell us the broad research area</a:t>
            </a:r>
          </a:p>
          <a:p>
            <a:pPr marL="400050" lvl="1" indent="0" algn="just">
              <a:lnSpc>
                <a:spcPct val="150000"/>
              </a:lnSpc>
              <a:buNone/>
            </a:pPr>
            <a:r>
              <a:rPr altLang="zh-CN" sz="2000" dirty="0">
                <a:latin typeface="Calibri" panose="020F0502020204030204" charset="0"/>
                <a:cs typeface="Calibri" panose="020F0502020204030204" charset="0"/>
                <a:sym typeface="+mn-ea"/>
              </a:rPr>
              <a:t>2)To show the focus of much research</a:t>
            </a:r>
          </a:p>
          <a:p>
            <a:pPr marL="400050" lvl="1" indent="0" algn="just">
              <a:lnSpc>
                <a:spcPct val="150000"/>
              </a:lnSpc>
              <a:buNone/>
            </a:pPr>
            <a:r>
              <a:rPr altLang="zh-CN" sz="2000" dirty="0">
                <a:latin typeface="Calibri" panose="020F0502020204030204" charset="0"/>
                <a:cs typeface="Calibri" panose="020F0502020204030204" charset="0"/>
                <a:sym typeface="+mn-ea"/>
              </a:rPr>
              <a:t>3)To </a:t>
            </a:r>
            <a:r>
              <a:rPr lang="en-US" altLang="zh-CN" sz="2000" dirty="0">
                <a:latin typeface="Calibri" panose="020F0502020204030204" charset="0"/>
                <a:cs typeface="Calibri" panose="020F0502020204030204" charset="0"/>
                <a:sym typeface="+mn-ea"/>
              </a:rPr>
              <a:t>explain </a:t>
            </a:r>
            <a:r>
              <a:rPr lang="en-US" altLang="zh-CN" sz="2000" b="0" i="0" dirty="0">
                <a:solidFill>
                  <a:srgbClr val="060607"/>
                </a:solidFill>
                <a:effectLst/>
                <a:highlight>
                  <a:srgbClr val="FFFFFF"/>
                </a:highlight>
                <a:latin typeface="-apple-system"/>
              </a:rPr>
              <a:t>terminology </a:t>
            </a:r>
          </a:p>
          <a:p>
            <a:pPr marL="400050" lvl="1" indent="0" algn="just">
              <a:lnSpc>
                <a:spcPct val="150000"/>
              </a:lnSpc>
              <a:buNone/>
            </a:pPr>
            <a:r>
              <a:rPr altLang="zh-CN" sz="2000" dirty="0">
                <a:latin typeface="Calibri" panose="020F0502020204030204" charset="0"/>
                <a:cs typeface="Calibri" panose="020F0502020204030204" charset="0"/>
                <a:sym typeface="+mn-ea"/>
              </a:rPr>
              <a:t>6)To inform us theoretical models</a:t>
            </a:r>
          </a:p>
          <a:p>
            <a:pPr marL="400050" lvl="1" indent="0" algn="just">
              <a:lnSpc>
                <a:spcPct val="150000"/>
              </a:lnSpc>
              <a:buNone/>
            </a:pPr>
            <a:r>
              <a:rPr altLang="zh-CN" sz="2000" dirty="0">
                <a:latin typeface="Calibri" panose="020F0502020204030204" charset="0"/>
                <a:cs typeface="Calibri" panose="020F0502020204030204" charset="0"/>
                <a:sym typeface="+mn-ea"/>
              </a:rPr>
              <a:t>7)To show previous findings</a:t>
            </a:r>
          </a:p>
          <a:p>
            <a:pPr marL="400050" lvl="1" indent="0" algn="just">
              <a:lnSpc>
                <a:spcPct val="150000"/>
              </a:lnSpc>
              <a:buNone/>
            </a:pPr>
            <a:r>
              <a:rPr altLang="zh-CN" sz="2000" dirty="0">
                <a:latin typeface="Calibri" panose="020F0502020204030204" charset="0"/>
                <a:cs typeface="Calibri" panose="020F0502020204030204" charset="0"/>
                <a:sym typeface="+mn-ea"/>
              </a:rPr>
              <a:t>8)To show the significance of </a:t>
            </a:r>
            <a:r>
              <a:rPr lang="en-US" altLang="zh-CN" sz="2000" dirty="0">
                <a:latin typeface="Calibri" panose="020F0502020204030204" charset="0"/>
                <a:cs typeface="Calibri" panose="020F0502020204030204" charset="0"/>
                <a:sym typeface="+mn-ea"/>
              </a:rPr>
              <a:t>the study</a:t>
            </a:r>
            <a:endParaRPr altLang="zh-CN" sz="2000" dirty="0">
              <a:latin typeface="Calibri" panose="020F0502020204030204" charset="0"/>
              <a:cs typeface="Calibri" panose="020F0502020204030204" charset="0"/>
              <a:sym typeface="+mn-ea"/>
            </a:endParaRPr>
          </a:p>
          <a:p>
            <a:pPr marL="0" indent="0" algn="just">
              <a:buNone/>
            </a:pPr>
            <a:endParaRPr altLang="zh-CN" sz="18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2" cstate="print"/>
          <a:srcRect/>
          <a:stretch>
            <a:fillRect/>
          </a:stretch>
        </p:blipFill>
        <p:spPr bwMode="auto">
          <a:xfrm>
            <a:off x="539552" y="172075"/>
            <a:ext cx="2428892" cy="1428760"/>
          </a:xfrm>
          <a:prstGeom prst="rect">
            <a:avLst/>
          </a:prstGeom>
          <a:noFill/>
          <a:ln w="9525">
            <a:noFill/>
            <a:miter lim="800000"/>
            <a:headEnd/>
            <a:tailEnd/>
          </a:ln>
        </p:spPr>
      </p:pic>
      <p:sp>
        <p:nvSpPr>
          <p:cNvPr id="6" name="内容占位符 2">
            <a:extLst>
              <a:ext uri="{FF2B5EF4-FFF2-40B4-BE49-F238E27FC236}">
                <a16:creationId xmlns:a16="http://schemas.microsoft.com/office/drawing/2014/main" id="{20CEAD10-56F4-261F-9C63-09111A1A6C88}"/>
              </a:ext>
            </a:extLst>
          </p:cNvPr>
          <p:cNvSpPr txBox="1">
            <a:spLocks/>
          </p:cNvSpPr>
          <p:nvPr/>
        </p:nvSpPr>
        <p:spPr>
          <a:xfrm>
            <a:off x="3571868" y="285728"/>
            <a:ext cx="4829180" cy="1643074"/>
          </a:xfrm>
          <a:prstGeom prst="rect">
            <a:avLst/>
          </a:prstGeom>
        </p:spPr>
        <p:txBody>
          <a:bodyPr vert="horz" lIns="91440" tIns="45720" rIns="91440" bIns="45720" rtlCol="0">
            <a:normAutofit fontScale="8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CN" sz="48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          </a:t>
            </a:r>
            <a:r>
              <a:rPr kumimoji="0" lang="en-US" altLang="zh-CN" sz="47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Section</a:t>
            </a:r>
            <a:r>
              <a:rPr kumimoji="0" lang="en-US" altLang="zh-CN" sz="48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  </a:t>
            </a:r>
            <a:r>
              <a:rPr kumimoji="0" lang="en-US" altLang="zh-CN" sz="47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A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CN" sz="47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 Elements and Organization</a:t>
            </a:r>
            <a:endParaRPr kumimoji="0" lang="zh-CN" altLang="zh-CN" sz="3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902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251460" y="1600834"/>
            <a:ext cx="8538845" cy="4636477"/>
          </a:xfrm>
        </p:spPr>
        <p:txBody>
          <a:bodyPr>
            <a:noAutofit/>
          </a:bodyPr>
          <a:lstStyle/>
          <a:p>
            <a:pPr marL="0" indent="0" algn="just">
              <a:buNone/>
            </a:pPr>
            <a:endParaRPr lang="en-US" sz="1800" b="1" dirty="0">
              <a:latin typeface="Calibri" panose="020F0502020204030204" charset="0"/>
              <a:cs typeface="Calibri" panose="020F0502020204030204" charset="0"/>
              <a:sym typeface="+mn-ea"/>
            </a:endParaRPr>
          </a:p>
          <a:p>
            <a:pPr marL="0" indent="0" algn="just">
              <a:buNone/>
            </a:pPr>
            <a:r>
              <a:rPr lang="en-US" sz="1800" b="1" dirty="0">
                <a:latin typeface="Calibri" panose="020F0502020204030204" charset="0"/>
                <a:cs typeface="Calibri" panose="020F0502020204030204" charset="0"/>
                <a:sym typeface="+mn-ea"/>
              </a:rPr>
              <a:t>1. Do you cite quotations directly or summarize the main ideas when you consult many books and journals to get yourself acquainted with the subject area? To make your references valid and available (they are two vital rules), what can be cited and what can not from the following sources?</a:t>
            </a:r>
          </a:p>
          <a:p>
            <a:pPr marL="400050" lvl="1" indent="0" algn="just">
              <a:lnSpc>
                <a:spcPct val="150000"/>
              </a:lnSpc>
              <a:buNone/>
            </a:pPr>
            <a:r>
              <a:rPr altLang="zh-CN" sz="1400" dirty="0">
                <a:latin typeface="Calibri" panose="020F0502020204030204" charset="0"/>
                <a:cs typeface="Calibri" panose="020F0502020204030204" charset="0"/>
                <a:sym typeface="+mn-ea"/>
              </a:rPr>
              <a:t>1)</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articles in primary research journals</a:t>
            </a:r>
          </a:p>
          <a:p>
            <a:pPr marL="400050" lvl="1" indent="0" algn="just">
              <a:lnSpc>
                <a:spcPct val="150000"/>
              </a:lnSpc>
              <a:buNone/>
            </a:pPr>
            <a:r>
              <a:rPr altLang="zh-CN" sz="1400" dirty="0">
                <a:latin typeface="Calibri" panose="020F0502020204030204" charset="0"/>
                <a:cs typeface="Calibri" panose="020F0502020204030204" charset="0"/>
                <a:sym typeface="+mn-ea"/>
              </a:rPr>
              <a:t>2)</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monographs (专论，专著)</a:t>
            </a:r>
          </a:p>
          <a:p>
            <a:pPr marL="400050" lvl="1" indent="0" algn="just">
              <a:lnSpc>
                <a:spcPct val="150000"/>
              </a:lnSpc>
              <a:buNone/>
            </a:pPr>
            <a:r>
              <a:rPr altLang="zh-CN" sz="1400" dirty="0">
                <a:latin typeface="Calibri" panose="020F0502020204030204" charset="0"/>
                <a:cs typeface="Calibri" panose="020F0502020204030204" charset="0"/>
                <a:sym typeface="+mn-ea"/>
              </a:rPr>
              <a:t>3)</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general knowledge from textbooks</a:t>
            </a:r>
          </a:p>
          <a:p>
            <a:pPr marL="400050" lvl="1" indent="0" algn="just">
              <a:lnSpc>
                <a:spcPct val="150000"/>
              </a:lnSpc>
              <a:buNone/>
            </a:pPr>
            <a:r>
              <a:rPr altLang="zh-CN" sz="1400" dirty="0">
                <a:latin typeface="Calibri" panose="020F0502020204030204" charset="0"/>
                <a:cs typeface="Calibri" panose="020F0502020204030204" charset="0"/>
                <a:sym typeface="+mn-ea"/>
              </a:rPr>
              <a:t>4)</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lab manuals</a:t>
            </a:r>
          </a:p>
          <a:p>
            <a:pPr marL="400050" lvl="1" indent="0" algn="just">
              <a:lnSpc>
                <a:spcPct val="150000"/>
              </a:lnSpc>
              <a:buNone/>
            </a:pPr>
            <a:r>
              <a:rPr altLang="zh-CN" sz="1400" dirty="0">
                <a:latin typeface="Calibri" panose="020F0502020204030204" charset="0"/>
                <a:cs typeface="Calibri" panose="020F0502020204030204" charset="0"/>
                <a:sym typeface="+mn-ea"/>
              </a:rPr>
              <a:t>5)</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personal communications</a:t>
            </a:r>
          </a:p>
          <a:p>
            <a:pPr marL="400050" lvl="1" indent="0" algn="just">
              <a:lnSpc>
                <a:spcPct val="150000"/>
              </a:lnSpc>
              <a:buNone/>
            </a:pPr>
            <a:r>
              <a:rPr altLang="zh-CN" sz="1400" dirty="0">
                <a:latin typeface="Calibri" panose="020F0502020204030204" charset="0"/>
                <a:cs typeface="Calibri" panose="020F0502020204030204" charset="0"/>
                <a:sym typeface="+mn-ea"/>
              </a:rPr>
              <a:t>6)</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unpublished papers</a:t>
            </a:r>
          </a:p>
          <a:p>
            <a:pPr marL="400050" lvl="1" indent="0" algn="just">
              <a:lnSpc>
                <a:spcPct val="150000"/>
              </a:lnSpc>
              <a:buNone/>
            </a:pPr>
            <a:r>
              <a:rPr altLang="zh-CN" sz="1400" dirty="0">
                <a:latin typeface="Calibri" panose="020F0502020204030204" charset="0"/>
                <a:cs typeface="Calibri" panose="020F0502020204030204" charset="0"/>
                <a:sym typeface="+mn-ea"/>
              </a:rPr>
              <a:t>7)</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general background from encyclopedias</a:t>
            </a:r>
          </a:p>
          <a:p>
            <a:pPr marL="400050" lvl="1" indent="0" algn="just">
              <a:lnSpc>
                <a:spcPct val="150000"/>
              </a:lnSpc>
              <a:buNone/>
            </a:pPr>
            <a:r>
              <a:rPr altLang="zh-CN" sz="1400" dirty="0">
                <a:latin typeface="Calibri" panose="020F0502020204030204" charset="0"/>
                <a:cs typeface="Calibri" panose="020F0502020204030204" charset="0"/>
                <a:sym typeface="+mn-ea"/>
              </a:rPr>
              <a:t>8)</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academic books</a:t>
            </a:r>
          </a:p>
          <a:p>
            <a:pPr marL="400050" lvl="1" indent="0" algn="just">
              <a:lnSpc>
                <a:spcPct val="150000"/>
              </a:lnSpc>
              <a:buNone/>
            </a:pPr>
            <a:r>
              <a:rPr altLang="zh-CN" sz="1400" dirty="0">
                <a:latin typeface="Calibri" panose="020F0502020204030204" charset="0"/>
                <a:cs typeface="Calibri" panose="020F0502020204030204" charset="0"/>
                <a:sym typeface="+mn-ea"/>
              </a:rPr>
              <a:t>9)</a:t>
            </a:r>
            <a:r>
              <a:rPr lang="en-US" altLang="zh-CN" sz="1400" dirty="0">
                <a:latin typeface="Calibri" panose="020F0502020204030204" charset="0"/>
                <a:cs typeface="Calibri" panose="020F0502020204030204" charset="0"/>
                <a:sym typeface="+mn-ea"/>
              </a:rPr>
              <a:t> </a:t>
            </a:r>
            <a:r>
              <a:rPr altLang="zh-CN" sz="1400" dirty="0">
                <a:latin typeface="Calibri" panose="020F0502020204030204" charset="0"/>
                <a:cs typeface="Calibri" panose="020F0502020204030204" charset="0"/>
                <a:sym typeface="+mn-ea"/>
              </a:rPr>
              <a:t>data from all kinds of online resources</a:t>
            </a:r>
          </a:p>
        </p:txBody>
      </p:sp>
      <p:pic>
        <p:nvPicPr>
          <p:cNvPr id="3074" name="Picture 2"/>
          <p:cNvPicPr>
            <a:picLocks noChangeAspect="1" noChangeArrowheads="1"/>
          </p:cNvPicPr>
          <p:nvPr/>
        </p:nvPicPr>
        <p:blipFill>
          <a:blip r:embed="rId2" cstate="print"/>
          <a:srcRect/>
          <a:stretch>
            <a:fillRect/>
          </a:stretch>
        </p:blipFill>
        <p:spPr bwMode="auto">
          <a:xfrm>
            <a:off x="467544" y="128176"/>
            <a:ext cx="2428892" cy="1428760"/>
          </a:xfrm>
          <a:prstGeom prst="rect">
            <a:avLst/>
          </a:prstGeom>
          <a:noFill/>
          <a:ln w="9525">
            <a:noFill/>
            <a:miter lim="800000"/>
            <a:headEnd/>
            <a:tailEnd/>
          </a:ln>
        </p:spPr>
      </p:pic>
      <p:sp>
        <p:nvSpPr>
          <p:cNvPr id="4" name="笑脸 3">
            <a:extLst>
              <a:ext uri="{FF2B5EF4-FFF2-40B4-BE49-F238E27FC236}">
                <a16:creationId xmlns:a16="http://schemas.microsoft.com/office/drawing/2014/main" id="{8172DA89-93FF-F273-0CF8-4F2D8AC34E2D}"/>
              </a:ext>
            </a:extLst>
          </p:cNvPr>
          <p:cNvSpPr/>
          <p:nvPr/>
        </p:nvSpPr>
        <p:spPr>
          <a:xfrm>
            <a:off x="251460" y="3212976"/>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笑脸 4">
            <a:extLst>
              <a:ext uri="{FF2B5EF4-FFF2-40B4-BE49-F238E27FC236}">
                <a16:creationId xmlns:a16="http://schemas.microsoft.com/office/drawing/2014/main" id="{C44251F8-C68C-201C-756A-7F0AEC498859}"/>
              </a:ext>
            </a:extLst>
          </p:cNvPr>
          <p:cNvSpPr/>
          <p:nvPr/>
        </p:nvSpPr>
        <p:spPr>
          <a:xfrm>
            <a:off x="257285" y="3564130"/>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笑脸 5">
            <a:extLst>
              <a:ext uri="{FF2B5EF4-FFF2-40B4-BE49-F238E27FC236}">
                <a16:creationId xmlns:a16="http://schemas.microsoft.com/office/drawing/2014/main" id="{13AC9A84-1C30-1031-E68B-E1B31DE867BC}"/>
              </a:ext>
            </a:extLst>
          </p:cNvPr>
          <p:cNvSpPr/>
          <p:nvPr/>
        </p:nvSpPr>
        <p:spPr>
          <a:xfrm>
            <a:off x="251460" y="5743450"/>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8520789-AC4B-912A-34A6-3ED90DA35CE9}"/>
              </a:ext>
            </a:extLst>
          </p:cNvPr>
          <p:cNvSpPr txBox="1"/>
          <p:nvPr/>
        </p:nvSpPr>
        <p:spPr>
          <a:xfrm>
            <a:off x="3347864" y="1124744"/>
            <a:ext cx="3456384" cy="461665"/>
          </a:xfrm>
          <a:prstGeom prst="rect">
            <a:avLst/>
          </a:prstGeom>
          <a:noFill/>
        </p:spPr>
        <p:txBody>
          <a:bodyPr wrap="square" rtlCol="0">
            <a:spAutoFit/>
          </a:bodyPr>
          <a:lstStyle/>
          <a:p>
            <a:r>
              <a:rPr lang="en-US" altLang="zh-CN" sz="2400" dirty="0"/>
              <a:t>Literature Review</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12" name="TextBox 11"/>
          <p:cNvSpPr txBox="1"/>
          <p:nvPr/>
        </p:nvSpPr>
        <p:spPr>
          <a:xfrm>
            <a:off x="785786" y="2357430"/>
            <a:ext cx="7358114" cy="1198880"/>
          </a:xfrm>
          <a:prstGeom prst="rect">
            <a:avLst/>
          </a:prstGeom>
          <a:noFill/>
        </p:spPr>
        <p:txBody>
          <a:bodyPr wrap="square" rtlCol="0">
            <a:spAutoFit/>
          </a:bodyPr>
          <a:lstStyle/>
          <a:p>
            <a:r>
              <a:rPr lang="en-US" altLang="zh-CN" b="1" dirty="0"/>
              <a:t>1</a:t>
            </a:r>
            <a:r>
              <a:rPr lang="en-US" altLang="zh-CN" dirty="0"/>
              <a:t>. </a:t>
            </a:r>
            <a:r>
              <a:rPr lang="en-US" altLang="zh-CN" b="1" dirty="0"/>
              <a:t>Introduction is the first main section of your paper. What are the two general functions of Introduction?</a:t>
            </a:r>
            <a:r>
              <a:rPr lang="zh-CN" altLang="zh-CN" b="1" dirty="0"/>
              <a:t> </a:t>
            </a:r>
            <a:r>
              <a:rPr lang="en-US" altLang="zh-CN" b="1" dirty="0"/>
              <a:t> </a:t>
            </a:r>
            <a:endParaRPr lang="zh-CN" altLang="zh-CN" dirty="0"/>
          </a:p>
          <a:p>
            <a:endParaRPr lang="en-US" altLang="zh-CN" dirty="0"/>
          </a:p>
          <a:p>
            <a:endParaRPr lang="zh-CN" altLang="en-US" dirty="0"/>
          </a:p>
        </p:txBody>
      </p:sp>
      <p:sp>
        <p:nvSpPr>
          <p:cNvPr id="2" name="文本框 1"/>
          <p:cNvSpPr txBox="1"/>
          <p:nvPr/>
        </p:nvSpPr>
        <p:spPr>
          <a:xfrm>
            <a:off x="1043305" y="3429000"/>
            <a:ext cx="6682105" cy="1200329"/>
          </a:xfrm>
          <a:prstGeom prst="rect">
            <a:avLst/>
          </a:prstGeom>
          <a:noFill/>
        </p:spPr>
        <p:txBody>
          <a:bodyPr wrap="square" rtlCol="0">
            <a:spAutoFit/>
          </a:bodyPr>
          <a:lstStyle/>
          <a:p>
            <a:pPr marL="342900" indent="-342900">
              <a:buAutoNum type="arabicParenR"/>
            </a:pPr>
            <a:r>
              <a:rPr lang="zh-CN" altLang="en-US" dirty="0"/>
              <a:t>to arouse the readers</a:t>
            </a:r>
            <a:r>
              <a:rPr lang="en-US" altLang="zh-CN" dirty="0"/>
              <a:t>’</a:t>
            </a:r>
            <a:r>
              <a:rPr lang="zh-CN" altLang="en-US" dirty="0"/>
              <a:t> interest </a:t>
            </a:r>
            <a:r>
              <a:rPr lang="en-US" altLang="zh-CN" dirty="0"/>
              <a:t>; </a:t>
            </a:r>
          </a:p>
          <a:p>
            <a:endParaRPr lang="en-US" altLang="zh-CN" dirty="0"/>
          </a:p>
          <a:p>
            <a:r>
              <a:rPr lang="en-US" altLang="zh-CN" dirty="0"/>
              <a:t>2)   to offer enough information to prepare readers to understand the paper and to evaluate the findings of the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54B56CE-B340-0342-6681-31EF7047E9AF}"/>
              </a:ext>
            </a:extLst>
          </p:cNvPr>
          <p:cNvSpPr>
            <a:spLocks noGrp="1"/>
          </p:cNvSpPr>
          <p:nvPr>
            <p:ph idx="1"/>
          </p:nvPr>
        </p:nvSpPr>
        <p:spPr>
          <a:xfrm>
            <a:off x="457200" y="1844824"/>
            <a:ext cx="8229600" cy="4525963"/>
          </a:xfrm>
        </p:spPr>
        <p:txBody>
          <a:bodyPr>
            <a:normAutofit fontScale="70000" lnSpcReduction="20000"/>
          </a:bodyPr>
          <a:lstStyle/>
          <a:p>
            <a:r>
              <a:rPr lang="en-US" altLang="zh-CN" dirty="0"/>
              <a:t>The references in a scientific paper must be valid and available. </a:t>
            </a:r>
          </a:p>
          <a:p>
            <a:r>
              <a:rPr lang="en-US" altLang="zh-CN" dirty="0"/>
              <a:t>Articles in primary research journals satisfy both these criteria. </a:t>
            </a:r>
          </a:p>
          <a:p>
            <a:r>
              <a:rPr lang="en-US" altLang="zh-CN" dirty="0"/>
              <a:t>Do not cite general background from encyclopedias, textbooks or lab manuals, etc., because the information is considered common knowledge within the discipline. </a:t>
            </a:r>
          </a:p>
          <a:p>
            <a:r>
              <a:rPr lang="en-US" altLang="zh-CN" dirty="0"/>
              <a:t>Never cite personal communications and unpublished papers, because they are not strong evidence. Furthermore, they must be cited and referenced properly. </a:t>
            </a:r>
          </a:p>
          <a:p>
            <a:r>
              <a:rPr lang="en-US" altLang="zh-CN" dirty="0"/>
              <a:t>Try not to use direct quotation.</a:t>
            </a:r>
          </a:p>
          <a:p>
            <a:r>
              <a:rPr lang="en-US" altLang="zh-CN" dirty="0"/>
              <a:t>9) Currently references from online recourses are widely accepted but the data should be collected from authoritative information sources, such as the electronic edition of core journals and CNKI(China National Knowledge Internet), etc..</a:t>
            </a:r>
            <a:endParaRPr lang="zh-CN" altLang="en-US" dirty="0"/>
          </a:p>
        </p:txBody>
      </p:sp>
      <p:sp>
        <p:nvSpPr>
          <p:cNvPr id="4" name="标题 1">
            <a:extLst>
              <a:ext uri="{FF2B5EF4-FFF2-40B4-BE49-F238E27FC236}">
                <a16:creationId xmlns:a16="http://schemas.microsoft.com/office/drawing/2014/main" id="{27A2B225-BC79-BFB1-9080-815C61B61CC1}"/>
              </a:ext>
            </a:extLst>
          </p:cNvPr>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pic>
        <p:nvPicPr>
          <p:cNvPr id="5" name="Picture 2">
            <a:extLst>
              <a:ext uri="{FF2B5EF4-FFF2-40B4-BE49-F238E27FC236}">
                <a16:creationId xmlns:a16="http://schemas.microsoft.com/office/drawing/2014/main" id="{48E892BA-07BB-A866-D744-B291D4475A38}"/>
              </a:ext>
            </a:extLst>
          </p:cNvPr>
          <p:cNvPicPr>
            <a:picLocks noChangeAspect="1" noChangeArrowheads="1"/>
          </p:cNvPicPr>
          <p:nvPr/>
        </p:nvPicPr>
        <p:blipFill>
          <a:blip r:embed="rId2" cstate="print"/>
          <a:srcRect/>
          <a:stretch>
            <a:fillRect/>
          </a:stretch>
        </p:blipFill>
        <p:spPr bwMode="auto">
          <a:xfrm>
            <a:off x="467544" y="128176"/>
            <a:ext cx="2428892" cy="1428760"/>
          </a:xfrm>
          <a:prstGeom prst="rect">
            <a:avLst/>
          </a:prstGeom>
          <a:noFill/>
          <a:ln w="9525">
            <a:noFill/>
            <a:miter lim="800000"/>
            <a:headEnd/>
            <a:tailEnd/>
          </a:ln>
        </p:spPr>
      </p:pic>
      <p:sp>
        <p:nvSpPr>
          <p:cNvPr id="2" name="文本框 1">
            <a:extLst>
              <a:ext uri="{FF2B5EF4-FFF2-40B4-BE49-F238E27FC236}">
                <a16:creationId xmlns:a16="http://schemas.microsoft.com/office/drawing/2014/main" id="{28A8CB3E-7CF0-6251-EC63-7A7370B862FD}"/>
              </a:ext>
            </a:extLst>
          </p:cNvPr>
          <p:cNvSpPr txBox="1"/>
          <p:nvPr/>
        </p:nvSpPr>
        <p:spPr>
          <a:xfrm>
            <a:off x="3347864" y="1124744"/>
            <a:ext cx="3456384" cy="461665"/>
          </a:xfrm>
          <a:prstGeom prst="rect">
            <a:avLst/>
          </a:prstGeom>
          <a:noFill/>
        </p:spPr>
        <p:txBody>
          <a:bodyPr wrap="square" rtlCol="0">
            <a:spAutoFit/>
          </a:bodyPr>
          <a:lstStyle/>
          <a:p>
            <a:r>
              <a:rPr lang="en-US" altLang="zh-CN" sz="2400" dirty="0"/>
              <a:t>Literature Review</a:t>
            </a:r>
            <a:endParaRPr lang="zh-CN" altLang="en-US" sz="2400" dirty="0"/>
          </a:p>
        </p:txBody>
      </p:sp>
    </p:spTree>
    <p:extLst>
      <p:ext uri="{BB962C8B-B14F-4D97-AF65-F5344CB8AC3E}">
        <p14:creationId xmlns:p14="http://schemas.microsoft.com/office/powerpoint/2010/main" val="193059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sz="3600" b="1"/>
              <a:t>literature review</a:t>
            </a:r>
            <a:endParaRPr lang="zh-CN" altLang="en-US" sz="3600" b="1"/>
          </a:p>
        </p:txBody>
      </p:sp>
      <p:sp>
        <p:nvSpPr>
          <p:cNvPr id="63491" name="Rectangle 3"/>
          <p:cNvSpPr>
            <a:spLocks noGrp="1" noChangeArrowheads="1"/>
          </p:cNvSpPr>
          <p:nvPr>
            <p:ph type="body" idx="1"/>
          </p:nvPr>
        </p:nvSpPr>
        <p:spPr/>
        <p:txBody>
          <a:bodyPr/>
          <a:lstStyle/>
          <a:p>
            <a:r>
              <a:rPr lang="en-US" altLang="zh-CN" sz="3200" b="1"/>
              <a:t>Literature review plays a very important role in Introduction. It provides the research background and shows what has been done in certain field, and gaps in existing knowledge. When you use ideas, findings or results from other sources, be careful to avoid plagiarism [</a:t>
            </a:r>
            <a:r>
              <a:rPr lang="en-US" altLang="zh-CN" sz="3200"/>
              <a:t>'pleidʒə rizəm]</a:t>
            </a:r>
            <a:r>
              <a:rPr lang="en-US" altLang="zh-CN" sz="3200" b="1"/>
              <a:t>. They must be cited and referenced properly. </a:t>
            </a:r>
            <a:endParaRPr lang="zh-CN" altLang="en-US" sz="3200"/>
          </a:p>
        </p:txBody>
      </p:sp>
      <p:sp>
        <p:nvSpPr>
          <p:cNvPr id="63492" name="Rectangle 4"/>
          <p:cNvSpPr>
            <a:spLocks noChangeArrowheads="1"/>
          </p:cNvSpPr>
          <p:nvPr/>
        </p:nvSpPr>
        <p:spPr bwMode="auto">
          <a:xfrm>
            <a:off x="179388" y="6021388"/>
            <a:ext cx="1944687" cy="647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6FC01E"/>
              </a:buClr>
              <a:buSzTx/>
              <a:buFont typeface="Wingdings" panose="05000000000000000000" pitchFamily="2" charset="2"/>
              <a:buChar char="n"/>
              <a:tabLst/>
              <a:defRPr/>
            </a:pPr>
            <a:endParaRPr kumimoji="0" lang="zh-CN" altLang="en-US" sz="3200" b="0" i="0" u="none" strike="noStrike" kern="1200" cap="none" spc="0" normalizeH="0" baseline="0" noProof="0">
              <a:ln>
                <a:noFill/>
              </a:ln>
              <a:solidFill>
                <a:srgbClr val="000000"/>
              </a:solidFill>
              <a:effectLst/>
              <a:uLnTx/>
              <a:uFillTx/>
              <a:latin typeface="Arial" panose="020B0604020202020204" pitchFamily="34" charset="0"/>
              <a:ea typeface="华文细黑" panose="02010600040101010101" pitchFamily="2" charset="-122"/>
              <a:cs typeface="+mn-cs"/>
            </a:endParaRPr>
          </a:p>
        </p:txBody>
      </p:sp>
    </p:spTree>
    <p:extLst>
      <p:ext uri="{BB962C8B-B14F-4D97-AF65-F5344CB8AC3E}">
        <p14:creationId xmlns:p14="http://schemas.microsoft.com/office/powerpoint/2010/main" val="1149526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1600834"/>
            <a:ext cx="8538845" cy="4780493"/>
          </a:xfrm>
        </p:spPr>
        <p:txBody>
          <a:bodyPr>
            <a:noAutofit/>
          </a:bodyPr>
          <a:lstStyle/>
          <a:p>
            <a:pPr marL="0" indent="0" algn="just">
              <a:buNone/>
            </a:pPr>
            <a:endParaRPr lang="en-US" sz="1800" b="1" dirty="0">
              <a:latin typeface="Calibri" panose="020F0502020204030204" charset="0"/>
              <a:cs typeface="Calibri" panose="020F0502020204030204" charset="0"/>
              <a:sym typeface="+mn-ea"/>
            </a:endParaRPr>
          </a:p>
          <a:p>
            <a:pPr marL="0" indent="0" algn="just">
              <a:buNone/>
            </a:pPr>
            <a:r>
              <a:rPr lang="en-US" sz="1800" b="1" dirty="0">
                <a:latin typeface="Calibri" panose="020F0502020204030204" charset="0"/>
                <a:cs typeface="Calibri" panose="020F0502020204030204" charset="0"/>
                <a:sym typeface="+mn-ea"/>
              </a:rPr>
              <a:t>2.  Why is it important to cite sources in Introduction as evidence of the claims you are making? Try to summarize the two general models from the following extracts.</a:t>
            </a:r>
          </a:p>
          <a:p>
            <a:pPr marL="0" indent="0" algn="just">
              <a:buNone/>
            </a:pPr>
            <a:r>
              <a:rPr altLang="zh-CN" sz="1800" dirty="0">
                <a:latin typeface="Calibri" panose="020F0502020204030204" charset="0"/>
                <a:cs typeface="Calibri" panose="020F0502020204030204" charset="0"/>
                <a:sym typeface="+mn-ea"/>
              </a:rPr>
              <a:t>Model 1:  </a:t>
            </a:r>
            <a:r>
              <a:rPr lang="en-US" sz="1800" dirty="0">
                <a:latin typeface="Calibri" panose="020F0502020204030204" charset="0"/>
                <a:cs typeface="Calibri" panose="020F0502020204030204" charset="0"/>
                <a:sym typeface="+mn-ea"/>
              </a:rPr>
              <a:t>__________________________________</a:t>
            </a:r>
            <a:r>
              <a:rPr altLang="zh-CN" sz="1800" dirty="0">
                <a:latin typeface="Calibri" panose="020F0502020204030204" charset="0"/>
                <a:cs typeface="Calibri" panose="020F0502020204030204" charset="0"/>
                <a:sym typeface="+mn-ea"/>
              </a:rPr>
              <a:t>	</a:t>
            </a:r>
          </a:p>
          <a:p>
            <a:pPr marL="0" indent="0" algn="just">
              <a:buNone/>
            </a:pPr>
            <a:r>
              <a:rPr altLang="zh-CN" sz="1800" dirty="0">
                <a:latin typeface="Calibri" panose="020F0502020204030204" charset="0"/>
                <a:cs typeface="Calibri" panose="020F0502020204030204" charset="0"/>
                <a:sym typeface="+mn-ea"/>
              </a:rPr>
              <a:t>●</a:t>
            </a:r>
            <a:r>
              <a:rPr lang="en-US" altLang="zh-CN" sz="1800" dirty="0">
                <a:latin typeface="Calibri" panose="020F0502020204030204" charset="0"/>
                <a:cs typeface="Calibri" panose="020F0502020204030204" charset="0"/>
                <a:sym typeface="+mn-ea"/>
              </a:rPr>
              <a:t>Earlier studies showed that MT produced a number of errors, particularly in word choice, syntax, and discourse; the most common errors were found to be in word choice, followed by sentence structure (Groves &amp; Mundt, 2015; Nino,  2008).</a:t>
            </a:r>
          </a:p>
          <a:p>
            <a:pPr marL="0" indent="0" algn="just">
              <a:buNone/>
            </a:pPr>
            <a:r>
              <a:rPr lang="en-US" altLang="zh-CN" sz="1800" dirty="0">
                <a:latin typeface="Calibri" panose="020F0502020204030204" charset="0"/>
                <a:cs typeface="Calibri" panose="020F0502020204030204" charset="0"/>
                <a:sym typeface="+mn-ea"/>
              </a:rPr>
              <a:t>However, this does not mean that all users are satisfied with the quality of MT outputs; students still exhibit mixed impressions of or uncertainty regarding the accuracy of MT (</a:t>
            </a:r>
            <a:r>
              <a:rPr lang="en-US" altLang="zh-CN" sz="1800" dirty="0" err="1">
                <a:latin typeface="Calibri" panose="020F0502020204030204" charset="0"/>
                <a:cs typeface="Calibri" panose="020F0502020204030204" charset="0"/>
                <a:sym typeface="+mn-ea"/>
              </a:rPr>
              <a:t>Im</a:t>
            </a:r>
            <a:r>
              <a:rPr lang="en-US" altLang="zh-CN" sz="1800" dirty="0">
                <a:latin typeface="Calibri" panose="020F0502020204030204" charset="0"/>
                <a:cs typeface="Calibri" panose="020F0502020204030204" charset="0"/>
                <a:sym typeface="+mn-ea"/>
              </a:rPr>
              <a:t>, 2017; Lee, 2019). </a:t>
            </a:r>
          </a:p>
          <a:p>
            <a:pPr marL="0" indent="0" algn="just">
              <a:buNone/>
            </a:pPr>
            <a:endParaRPr altLang="zh-CN" sz="1800" dirty="0">
              <a:latin typeface="Calibri" panose="020F0502020204030204" charset="0"/>
              <a:cs typeface="Calibri" panose="020F0502020204030204" charset="0"/>
              <a:sym typeface="+mn-ea"/>
            </a:endParaRPr>
          </a:p>
          <a:p>
            <a:pPr marL="0" indent="0" algn="just">
              <a:buNone/>
            </a:pPr>
            <a:r>
              <a:rPr altLang="zh-CN" sz="1800" dirty="0">
                <a:latin typeface="Calibri" panose="020F0502020204030204" charset="0"/>
                <a:cs typeface="Calibri" panose="020F0502020204030204" charset="0"/>
                <a:sym typeface="+mn-ea"/>
              </a:rPr>
              <a:t>●Model 2:   </a:t>
            </a:r>
            <a:r>
              <a:rPr lang="en-US" sz="1800" dirty="0">
                <a:latin typeface="Calibri" panose="020F0502020204030204" charset="0"/>
                <a:cs typeface="Calibri" panose="020F0502020204030204" charset="0"/>
                <a:sym typeface="+mn-ea"/>
              </a:rPr>
              <a:t>__________________________________</a:t>
            </a:r>
            <a:r>
              <a:rPr altLang="zh-CN" sz="1800" dirty="0">
                <a:latin typeface="Calibri" panose="020F0502020204030204" charset="0"/>
                <a:cs typeface="Calibri" panose="020F0502020204030204" charset="0"/>
                <a:sym typeface="+mn-ea"/>
              </a:rPr>
              <a:t>	</a:t>
            </a:r>
          </a:p>
          <a:p>
            <a:pPr marL="0" indent="0" algn="just">
              <a:buNone/>
            </a:pPr>
            <a:r>
              <a:rPr altLang="zh-CN" sz="1800" dirty="0">
                <a:latin typeface="Calibri" panose="020F0502020204030204" charset="0"/>
                <a:cs typeface="Calibri" panose="020F0502020204030204" charset="0"/>
                <a:sym typeface="+mn-ea"/>
              </a:rPr>
              <a:t>●</a:t>
            </a:r>
            <a:r>
              <a:rPr lang="en-US" altLang="zh-CN" sz="1800" dirty="0">
                <a:latin typeface="Calibri" panose="020F0502020204030204" charset="0"/>
                <a:cs typeface="Calibri" panose="020F0502020204030204" charset="0"/>
                <a:sym typeface="+mn-ea"/>
              </a:rPr>
              <a:t>In Stapleton and Kin’s (2019) study, 12 teachers evaluated MT outputs and students’ outputs (from Chinese to English) in terms of comprehensibility, vocabulary, and grammar, with the MT outputs achieving higher scores.</a:t>
            </a:r>
            <a:endParaRPr altLang="zh-CN" sz="1800" dirty="0">
              <a:latin typeface="Calibri" panose="020F0502020204030204" charset="0"/>
              <a:cs typeface="Calibri" panose="020F0502020204030204" charset="0"/>
              <a:sym typeface="+mn-ea"/>
            </a:endParaRPr>
          </a:p>
          <a:p>
            <a:pPr marL="0" indent="0" algn="just">
              <a:buNone/>
            </a:pPr>
            <a:r>
              <a:rPr altLang="zh-CN" sz="1800" dirty="0">
                <a:latin typeface="Calibri" panose="020F0502020204030204" charset="0"/>
                <a:cs typeface="Calibri" panose="020F0502020204030204" charset="0"/>
                <a:sym typeface="+mn-ea"/>
              </a:rPr>
              <a:t>●</a:t>
            </a:r>
          </a:p>
        </p:txBody>
      </p:sp>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pic>
        <p:nvPicPr>
          <p:cNvPr id="3074" name="Picture 2"/>
          <p:cNvPicPr>
            <a:picLocks noChangeAspect="1" noChangeArrowheads="1"/>
          </p:cNvPicPr>
          <p:nvPr/>
        </p:nvPicPr>
        <p:blipFill>
          <a:blip r:embed="rId2" cstate="print"/>
          <a:srcRect/>
          <a:stretch>
            <a:fillRect/>
          </a:stretch>
        </p:blipFill>
        <p:spPr bwMode="auto">
          <a:xfrm>
            <a:off x="467544" y="132368"/>
            <a:ext cx="2428892" cy="1428760"/>
          </a:xfrm>
          <a:prstGeom prst="rect">
            <a:avLst/>
          </a:prstGeom>
          <a:noFill/>
          <a:ln w="9525">
            <a:noFill/>
            <a:miter lim="800000"/>
            <a:headEnd/>
            <a:tailEnd/>
          </a:ln>
        </p:spPr>
      </p:pic>
      <p:sp>
        <p:nvSpPr>
          <p:cNvPr id="4" name="矩形 3">
            <a:extLst>
              <a:ext uri="{FF2B5EF4-FFF2-40B4-BE49-F238E27FC236}">
                <a16:creationId xmlns:a16="http://schemas.microsoft.com/office/drawing/2014/main" id="{87217C7E-7562-05FE-8307-31136C852237}"/>
              </a:ext>
            </a:extLst>
          </p:cNvPr>
          <p:cNvSpPr/>
          <p:nvPr/>
        </p:nvSpPr>
        <p:spPr>
          <a:xfrm>
            <a:off x="1259632" y="2492896"/>
            <a:ext cx="5904656" cy="360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Previous research findings+(</a:t>
            </a:r>
            <a:r>
              <a:rPr lang="en-US" altLang="zh-CN" dirty="0" err="1">
                <a:solidFill>
                  <a:schemeClr val="tx1"/>
                </a:solidFill>
              </a:rPr>
              <a:t>researchers+publication</a:t>
            </a:r>
            <a:r>
              <a:rPr lang="en-US" altLang="zh-CN" dirty="0">
                <a:solidFill>
                  <a:schemeClr val="tx1"/>
                </a:solidFill>
              </a:rPr>
              <a:t> years)</a:t>
            </a:r>
            <a:endParaRPr lang="zh-CN" altLang="en-US" dirty="0">
              <a:solidFill>
                <a:schemeClr val="tx1"/>
              </a:solidFill>
            </a:endParaRPr>
          </a:p>
        </p:txBody>
      </p:sp>
      <p:sp>
        <p:nvSpPr>
          <p:cNvPr id="5" name="矩形 4">
            <a:extLst>
              <a:ext uri="{FF2B5EF4-FFF2-40B4-BE49-F238E27FC236}">
                <a16:creationId xmlns:a16="http://schemas.microsoft.com/office/drawing/2014/main" id="{ED6C78BD-EFBA-3081-6AB8-4F64DFB484E1}"/>
              </a:ext>
            </a:extLst>
          </p:cNvPr>
          <p:cNvSpPr/>
          <p:nvPr/>
        </p:nvSpPr>
        <p:spPr>
          <a:xfrm>
            <a:off x="1736326" y="4797152"/>
            <a:ext cx="6552728" cy="360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researchers +(publication years) + previous research findings</a:t>
            </a:r>
            <a:endParaRPr lang="zh-CN" altLang="en-US" dirty="0">
              <a:solidFill>
                <a:schemeClr val="tx1"/>
              </a:solidFill>
            </a:endParaRPr>
          </a:p>
        </p:txBody>
      </p:sp>
      <p:sp>
        <p:nvSpPr>
          <p:cNvPr id="6" name="文本框 5">
            <a:extLst>
              <a:ext uri="{FF2B5EF4-FFF2-40B4-BE49-F238E27FC236}">
                <a16:creationId xmlns:a16="http://schemas.microsoft.com/office/drawing/2014/main" id="{611024E1-B109-C209-E815-CC93C436AF2F}"/>
              </a:ext>
            </a:extLst>
          </p:cNvPr>
          <p:cNvSpPr txBox="1"/>
          <p:nvPr/>
        </p:nvSpPr>
        <p:spPr>
          <a:xfrm>
            <a:off x="3347864" y="1124744"/>
            <a:ext cx="3456384" cy="461665"/>
          </a:xfrm>
          <a:prstGeom prst="rect">
            <a:avLst/>
          </a:prstGeom>
          <a:noFill/>
        </p:spPr>
        <p:txBody>
          <a:bodyPr wrap="square" rtlCol="0">
            <a:spAutoFit/>
          </a:bodyPr>
          <a:lstStyle/>
          <a:p>
            <a:r>
              <a:rPr lang="en-US" altLang="zh-CN" sz="2400" dirty="0"/>
              <a:t>Literature Review</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222766" y="1340768"/>
            <a:ext cx="8941559" cy="4293870"/>
          </a:xfrm>
        </p:spPr>
        <p:txBody>
          <a:bodyPr>
            <a:noAutofit/>
          </a:bodyPr>
          <a:lstStyle/>
          <a:p>
            <a:pPr marL="0" indent="0" algn="just">
              <a:buNone/>
            </a:pPr>
            <a:r>
              <a:rPr lang="en-US" sz="2400" b="1" dirty="0">
                <a:latin typeface="Calibri" panose="020F0502020204030204" charset="0"/>
                <a:cs typeface="Calibri" panose="020F0502020204030204" charset="0"/>
                <a:sym typeface="+mn-ea"/>
              </a:rPr>
              <a:t>3. Compare the following three statements. Which one do you think is more valid and convincing?</a:t>
            </a:r>
          </a:p>
          <a:p>
            <a:pPr marL="0" indent="0" algn="just">
              <a:buNone/>
            </a:pPr>
            <a:r>
              <a:rPr altLang="zh-CN" sz="2400" dirty="0">
                <a:latin typeface="Calibri" panose="020F0502020204030204" charset="0"/>
                <a:cs typeface="Calibri" panose="020F0502020204030204" charset="0"/>
                <a:sym typeface="+mn-ea"/>
              </a:rPr>
              <a:t>1)</a:t>
            </a:r>
            <a:r>
              <a:rPr lang="en-US" altLang="zh-CN" sz="2400" dirty="0">
                <a:latin typeface="Calibri" panose="020F0502020204030204" charset="0"/>
                <a:cs typeface="Calibri" panose="020F0502020204030204" charset="0"/>
                <a:sym typeface="+mn-ea"/>
              </a:rPr>
              <a:t> In addition, whereas several researchers suggested that MT would be more helpful to beginner or intermediate FL students ,others claimed that it is more appropriate for advanced students</a:t>
            </a:r>
          </a:p>
          <a:p>
            <a:pPr marL="0" indent="0" algn="just">
              <a:buNone/>
            </a:pPr>
            <a:r>
              <a:rPr altLang="zh-CN" sz="2400" dirty="0">
                <a:latin typeface="Calibri" panose="020F0502020204030204" charset="0"/>
                <a:cs typeface="Calibri" panose="020F0502020204030204" charset="0"/>
                <a:sym typeface="+mn-ea"/>
              </a:rPr>
              <a:t>2)</a:t>
            </a:r>
            <a:r>
              <a:rPr lang="en-US" altLang="zh-CN" sz="2400" dirty="0">
                <a:latin typeface="Calibri" panose="020F0502020204030204" charset="0"/>
                <a:cs typeface="Calibri" panose="020F0502020204030204" charset="0"/>
                <a:sym typeface="+mn-ea"/>
              </a:rPr>
              <a:t> In addition, whereas several researchers suggested that MT would be more helpful to beginner or intermediate FL students (Briggs, 2018), others claimed that it is more appropriate for advanced students (Nino, 2009). </a:t>
            </a:r>
          </a:p>
          <a:p>
            <a:pPr marL="0" indent="0" algn="just">
              <a:buNone/>
            </a:pPr>
            <a:r>
              <a:rPr altLang="zh-CN" sz="2400" dirty="0">
                <a:latin typeface="Calibri" panose="020F0502020204030204" charset="0"/>
                <a:cs typeface="Calibri" panose="020F0502020204030204" charset="0"/>
                <a:sym typeface="+mn-ea"/>
              </a:rPr>
              <a:t>3)</a:t>
            </a:r>
            <a:r>
              <a:rPr lang="en-US" altLang="zh-CN" sz="2400" dirty="0">
                <a:latin typeface="Calibri" panose="020F0502020204030204" charset="0"/>
                <a:cs typeface="Calibri" panose="020F0502020204030204" charset="0"/>
                <a:sym typeface="+mn-ea"/>
              </a:rPr>
              <a:t> In addition, whereas several researchers suggested that MT would be more helpful to beginner or intermediate FL students (Briggs, 2018; Garcia, 2016; Garcia &amp; Pena, 2011; </a:t>
            </a:r>
            <a:r>
              <a:rPr lang="en-US" altLang="zh-CN" sz="2400" dirty="0" err="1">
                <a:latin typeface="Calibri" panose="020F0502020204030204" charset="0"/>
                <a:cs typeface="Calibri" panose="020F0502020204030204" charset="0"/>
                <a:sym typeface="+mn-ea"/>
              </a:rPr>
              <a:t>Kazemzadeh</a:t>
            </a:r>
            <a:r>
              <a:rPr lang="en-US" altLang="zh-CN" sz="2400" dirty="0">
                <a:latin typeface="Calibri" panose="020F0502020204030204" charset="0"/>
                <a:cs typeface="Calibri" panose="020F0502020204030204" charset="0"/>
                <a:sym typeface="+mn-ea"/>
              </a:rPr>
              <a:t> &amp; </a:t>
            </a:r>
            <a:r>
              <a:rPr lang="en-US" altLang="zh-CN" sz="2400" dirty="0" err="1">
                <a:latin typeface="Calibri" panose="020F0502020204030204" charset="0"/>
                <a:cs typeface="Calibri" panose="020F0502020204030204" charset="0"/>
                <a:sym typeface="+mn-ea"/>
              </a:rPr>
              <a:t>Kashani</a:t>
            </a:r>
            <a:r>
              <a:rPr lang="en-US" altLang="zh-CN" sz="2400" dirty="0">
                <a:latin typeface="Calibri" panose="020F0502020204030204" charset="0"/>
                <a:cs typeface="Calibri" panose="020F0502020204030204" charset="0"/>
                <a:sym typeface="+mn-ea"/>
              </a:rPr>
              <a:t>, 2014), others claimed that it is more appropriate for advanced students (Nino, 2009; O’Neill, 2013; Stapleton &amp; Kin, 2019; Tsai, 2019).</a:t>
            </a:r>
            <a:endParaRPr altLang="zh-CN" sz="24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2" cstate="print"/>
          <a:srcRect/>
          <a:stretch>
            <a:fillRect/>
          </a:stretch>
        </p:blipFill>
        <p:spPr bwMode="auto">
          <a:xfrm>
            <a:off x="467544" y="-31120"/>
            <a:ext cx="2428892" cy="1428760"/>
          </a:xfrm>
          <a:prstGeom prst="rect">
            <a:avLst/>
          </a:prstGeom>
          <a:noFill/>
          <a:ln w="9525">
            <a:noFill/>
            <a:miter lim="800000"/>
            <a:headEnd/>
            <a:tailEnd/>
          </a:ln>
        </p:spPr>
      </p:pic>
      <p:sp>
        <p:nvSpPr>
          <p:cNvPr id="4" name="笑脸 3">
            <a:extLst>
              <a:ext uri="{FF2B5EF4-FFF2-40B4-BE49-F238E27FC236}">
                <a16:creationId xmlns:a16="http://schemas.microsoft.com/office/drawing/2014/main" id="{348FC0DB-6DA8-4967-6C42-93A38FB2FE09}"/>
              </a:ext>
            </a:extLst>
          </p:cNvPr>
          <p:cNvSpPr/>
          <p:nvPr/>
        </p:nvSpPr>
        <p:spPr>
          <a:xfrm>
            <a:off x="0" y="5013176"/>
            <a:ext cx="247843" cy="21602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5C89306-A6A3-BA5A-6630-45B3F1D8D5F5}"/>
              </a:ext>
            </a:extLst>
          </p:cNvPr>
          <p:cNvSpPr txBox="1"/>
          <p:nvPr/>
        </p:nvSpPr>
        <p:spPr>
          <a:xfrm>
            <a:off x="3635896" y="935975"/>
            <a:ext cx="3456384" cy="461665"/>
          </a:xfrm>
          <a:prstGeom prst="rect">
            <a:avLst/>
          </a:prstGeom>
          <a:noFill/>
        </p:spPr>
        <p:txBody>
          <a:bodyPr wrap="square" rtlCol="0">
            <a:spAutoFit/>
          </a:bodyPr>
          <a:lstStyle/>
          <a:p>
            <a:r>
              <a:rPr lang="en-US" altLang="zh-CN" sz="2400" dirty="0"/>
              <a:t>Literature Review</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179070" y="1700530"/>
            <a:ext cx="8538845" cy="3672686"/>
          </a:xfrm>
        </p:spPr>
        <p:txBody>
          <a:bodyPr>
            <a:noAutofit/>
          </a:bodyPr>
          <a:lstStyle/>
          <a:p>
            <a:pPr marL="0" indent="0" algn="just">
              <a:buNone/>
            </a:pPr>
            <a:r>
              <a:rPr lang="en-US" sz="2000" b="1" dirty="0">
                <a:latin typeface="Calibri" panose="020F0502020204030204" charset="0"/>
                <a:cs typeface="Calibri" panose="020F0502020204030204" charset="0"/>
                <a:sym typeface="+mn-ea"/>
              </a:rPr>
              <a:t>4. Read the following example. Can you tell how the reference sources are ordered?</a:t>
            </a:r>
          </a:p>
          <a:p>
            <a:pPr marL="0" indent="0" algn="just">
              <a:buNone/>
            </a:pPr>
            <a:r>
              <a:rPr lang="en-US" sz="2000" dirty="0">
                <a:latin typeface="Calibri" panose="020F0502020204030204" charset="0"/>
                <a:cs typeface="Calibri" panose="020F0502020204030204" charset="0"/>
                <a:sym typeface="+mn-ea"/>
              </a:rPr>
              <a:t>         </a:t>
            </a:r>
            <a:r>
              <a:rPr lang="en-US" altLang="zh-CN" sz="2800" dirty="0">
                <a:latin typeface="Calibri" panose="020F0502020204030204" charset="0"/>
                <a:cs typeface="Calibri" panose="020F0502020204030204" charset="0"/>
                <a:sym typeface="+mn-ea"/>
              </a:rPr>
              <a:t>In addition, whereas several researchers suggested that MT would be more helpful to beginner or intermediate FL students (Briggs, 2018; Garcia, 2016; Garcia &amp; Pena, 2011; </a:t>
            </a:r>
            <a:r>
              <a:rPr lang="en-US" altLang="zh-CN" sz="2800" dirty="0" err="1">
                <a:latin typeface="Calibri" panose="020F0502020204030204" charset="0"/>
                <a:cs typeface="Calibri" panose="020F0502020204030204" charset="0"/>
                <a:sym typeface="+mn-ea"/>
              </a:rPr>
              <a:t>Kazemzadeh</a:t>
            </a:r>
            <a:r>
              <a:rPr lang="en-US" altLang="zh-CN" sz="2800" dirty="0">
                <a:latin typeface="Calibri" panose="020F0502020204030204" charset="0"/>
                <a:cs typeface="Calibri" panose="020F0502020204030204" charset="0"/>
                <a:sym typeface="+mn-ea"/>
              </a:rPr>
              <a:t> &amp; </a:t>
            </a:r>
            <a:r>
              <a:rPr lang="en-US" altLang="zh-CN" sz="2800" dirty="0" err="1">
                <a:latin typeface="Calibri" panose="020F0502020204030204" charset="0"/>
                <a:cs typeface="Calibri" panose="020F0502020204030204" charset="0"/>
                <a:sym typeface="+mn-ea"/>
              </a:rPr>
              <a:t>Kashani</a:t>
            </a:r>
            <a:r>
              <a:rPr lang="en-US" altLang="zh-CN" sz="2800" dirty="0">
                <a:latin typeface="Calibri" panose="020F0502020204030204" charset="0"/>
                <a:cs typeface="Calibri" panose="020F0502020204030204" charset="0"/>
                <a:sym typeface="+mn-ea"/>
              </a:rPr>
              <a:t>, 2014), others claimed that it is more appropriate for advanced students (Nino, 2009; O’Neill, 2013; Stapleton &amp; Kin, 2019; Tsai, 2019).</a:t>
            </a:r>
            <a:endParaRPr altLang="zh-CN" sz="28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2" cstate="print"/>
          <a:srcRect/>
          <a:stretch>
            <a:fillRect/>
          </a:stretch>
        </p:blipFill>
        <p:spPr bwMode="auto">
          <a:xfrm>
            <a:off x="539552" y="149220"/>
            <a:ext cx="2428892" cy="1428760"/>
          </a:xfrm>
          <a:prstGeom prst="rect">
            <a:avLst/>
          </a:prstGeom>
          <a:noFill/>
          <a:ln w="9525">
            <a:noFill/>
            <a:miter lim="800000"/>
            <a:headEnd/>
            <a:tailEnd/>
          </a:ln>
        </p:spPr>
      </p:pic>
      <p:sp>
        <p:nvSpPr>
          <p:cNvPr id="5" name="文本框 4">
            <a:extLst>
              <a:ext uri="{FF2B5EF4-FFF2-40B4-BE49-F238E27FC236}">
                <a16:creationId xmlns:a16="http://schemas.microsoft.com/office/drawing/2014/main" id="{0E354C7A-8E2C-E69F-92D6-F5830D6924FE}"/>
              </a:ext>
            </a:extLst>
          </p:cNvPr>
          <p:cNvSpPr txBox="1"/>
          <p:nvPr/>
        </p:nvSpPr>
        <p:spPr>
          <a:xfrm>
            <a:off x="3347864" y="1124744"/>
            <a:ext cx="3456384" cy="461665"/>
          </a:xfrm>
          <a:prstGeom prst="rect">
            <a:avLst/>
          </a:prstGeom>
          <a:noFill/>
        </p:spPr>
        <p:txBody>
          <a:bodyPr wrap="square" rtlCol="0">
            <a:spAutoFit/>
          </a:bodyPr>
          <a:lstStyle/>
          <a:p>
            <a:r>
              <a:rPr lang="en-US" altLang="zh-CN" sz="2400" dirty="0"/>
              <a:t>Literature Review</a:t>
            </a:r>
            <a:endParaRPr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070" y="1700530"/>
            <a:ext cx="8538845" cy="4896822"/>
          </a:xfrm>
        </p:spPr>
        <p:txBody>
          <a:bodyPr>
            <a:noAutofit/>
          </a:bodyPr>
          <a:lstStyle/>
          <a:p>
            <a:pPr marL="0" indent="0" algn="just">
              <a:buNone/>
            </a:pPr>
            <a:r>
              <a:rPr lang="en-US" sz="2400" b="1" dirty="0">
                <a:latin typeface="Calibri" panose="020F0502020204030204" charset="0"/>
                <a:cs typeface="Calibri" panose="020F0502020204030204" charset="0"/>
                <a:sym typeface="+mn-ea"/>
              </a:rPr>
              <a:t>5.  Now you have been equipped with knowledge of reviewing literature and citing sources. Judge the following statements true or false. If true, write T in brackets; if false, write F in brackets.</a:t>
            </a:r>
            <a:r>
              <a:rPr lang="en-US" sz="2400" dirty="0">
                <a:latin typeface="Calibri" panose="020F0502020204030204" charset="0"/>
                <a:cs typeface="Calibri" panose="020F0502020204030204" charset="0"/>
                <a:sym typeface="+mn-ea"/>
              </a:rPr>
              <a:t>        </a:t>
            </a:r>
          </a:p>
          <a:p>
            <a:pPr marL="0" indent="0" algn="just">
              <a:buNone/>
            </a:pPr>
            <a:r>
              <a:rPr altLang="zh-CN" sz="2400" dirty="0">
                <a:latin typeface="Calibri" panose="020F0502020204030204" charset="0"/>
                <a:cs typeface="Calibri" panose="020F0502020204030204" charset="0"/>
                <a:sym typeface="+mn-ea"/>
              </a:rPr>
              <a:t>1)I can cite an unpublished PhD thesis. </a:t>
            </a:r>
            <a:r>
              <a:rPr lang="en-US" sz="2400" dirty="0">
                <a:latin typeface="Calibri" panose="020F0502020204030204" charset="0"/>
                <a:cs typeface="Calibri" panose="020F0502020204030204" charset="0"/>
                <a:sym typeface="+mn-ea"/>
              </a:rPr>
              <a:t>(    </a:t>
            </a:r>
            <a:r>
              <a:rPr altLang="zh-CN" sz="2400" dirty="0">
                <a:latin typeface="Calibri" panose="020F0502020204030204" charset="0"/>
                <a:cs typeface="Calibri" panose="020F0502020204030204" charset="0"/>
                <a:sym typeface="+mn-ea"/>
              </a:rPr>
              <a:t>)</a:t>
            </a:r>
          </a:p>
          <a:p>
            <a:pPr marL="0" indent="0" algn="just">
              <a:buNone/>
            </a:pPr>
            <a:r>
              <a:rPr altLang="zh-CN" sz="2400" dirty="0">
                <a:latin typeface="Calibri" panose="020F0502020204030204" charset="0"/>
                <a:cs typeface="Calibri" panose="020F0502020204030204" charset="0"/>
                <a:sym typeface="+mn-ea"/>
              </a:rPr>
              <a:t>2)In Introduction, I must provide all background information whether directly or indirectly related to current research. (	</a:t>
            </a:r>
            <a:r>
              <a:rPr lang="en-US" sz="2400" dirty="0">
                <a:latin typeface="Calibri" panose="020F0502020204030204" charset="0"/>
                <a:cs typeface="Calibri" panose="020F0502020204030204" charset="0"/>
                <a:sym typeface="+mn-ea"/>
              </a:rPr>
              <a:t> </a:t>
            </a:r>
            <a:r>
              <a:rPr altLang="zh-CN" sz="2400" dirty="0">
                <a:latin typeface="Calibri" panose="020F0502020204030204" charset="0"/>
                <a:cs typeface="Calibri" panose="020F0502020204030204" charset="0"/>
                <a:sym typeface="+mn-ea"/>
              </a:rPr>
              <a:t>)</a:t>
            </a:r>
          </a:p>
          <a:p>
            <a:pPr marL="0" indent="0" algn="just">
              <a:buNone/>
            </a:pPr>
            <a:r>
              <a:rPr altLang="zh-CN" sz="2400" dirty="0">
                <a:latin typeface="Calibri" panose="020F0502020204030204" charset="0"/>
                <a:cs typeface="Calibri" panose="020F0502020204030204" charset="0"/>
                <a:sym typeface="+mn-ea"/>
              </a:rPr>
              <a:t>3)For a particular statement, it’s advisable to cite more than one source. (</a:t>
            </a:r>
            <a:r>
              <a:rPr lang="en-US" sz="2400" dirty="0">
                <a:latin typeface="Calibri" panose="020F0502020204030204" charset="0"/>
                <a:cs typeface="Calibri" panose="020F0502020204030204" charset="0"/>
                <a:sym typeface="+mn-ea"/>
              </a:rPr>
              <a:t>  </a:t>
            </a:r>
            <a:r>
              <a:rPr altLang="zh-CN" sz="2400" dirty="0">
                <a:latin typeface="Calibri" panose="020F0502020204030204" charset="0"/>
                <a:cs typeface="Calibri" panose="020F0502020204030204" charset="0"/>
                <a:sym typeface="+mn-ea"/>
              </a:rPr>
              <a:t>)</a:t>
            </a:r>
          </a:p>
          <a:p>
            <a:pPr marL="0" indent="0" algn="just">
              <a:buNone/>
            </a:pPr>
            <a:r>
              <a:rPr altLang="zh-CN" sz="2400" dirty="0">
                <a:latin typeface="Calibri" panose="020F0502020204030204" charset="0"/>
                <a:cs typeface="Calibri" panose="020F0502020204030204" charset="0"/>
                <a:sym typeface="+mn-ea"/>
              </a:rPr>
              <a:t>4)Reference sources are usually ordered according to their publication date. (	)</a:t>
            </a:r>
          </a:p>
          <a:p>
            <a:pPr marL="0" indent="0" algn="just">
              <a:buNone/>
            </a:pPr>
            <a:r>
              <a:rPr altLang="zh-CN" sz="2400" dirty="0">
                <a:latin typeface="Calibri" panose="020F0502020204030204" charset="0"/>
                <a:cs typeface="Calibri" panose="020F0502020204030204" charset="0"/>
                <a:sym typeface="+mn-ea"/>
              </a:rPr>
              <a:t>5)When using ideas from other sources, I need to paraphrase it in my own words rather than use the exact wording. (	</a:t>
            </a:r>
            <a:r>
              <a:rPr lang="en-US" sz="2400" dirty="0">
                <a:latin typeface="Calibri" panose="020F0502020204030204" charset="0"/>
                <a:cs typeface="Calibri" panose="020F0502020204030204" charset="0"/>
                <a:sym typeface="+mn-ea"/>
              </a:rPr>
              <a:t>  </a:t>
            </a:r>
            <a:r>
              <a:rPr altLang="zh-CN" sz="2400" dirty="0">
                <a:latin typeface="Calibri" panose="020F0502020204030204" charset="0"/>
                <a:cs typeface="Calibri" panose="020F0502020204030204" charset="0"/>
                <a:sym typeface="+mn-ea"/>
              </a:rPr>
              <a:t>)</a:t>
            </a:r>
          </a:p>
        </p:txBody>
      </p:sp>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pic>
        <p:nvPicPr>
          <p:cNvPr id="3074" name="Picture 2"/>
          <p:cNvPicPr>
            <a:picLocks noChangeAspect="1" noChangeArrowheads="1"/>
          </p:cNvPicPr>
          <p:nvPr/>
        </p:nvPicPr>
        <p:blipFill>
          <a:blip r:embed="rId2" cstate="print"/>
          <a:srcRect/>
          <a:stretch>
            <a:fillRect/>
          </a:stretch>
        </p:blipFill>
        <p:spPr bwMode="auto">
          <a:xfrm>
            <a:off x="611560" y="149220"/>
            <a:ext cx="2428892" cy="1428760"/>
          </a:xfrm>
          <a:prstGeom prst="rect">
            <a:avLst/>
          </a:prstGeom>
          <a:noFill/>
          <a:ln w="9525">
            <a:noFill/>
            <a:miter lim="800000"/>
            <a:headEnd/>
            <a:tailEnd/>
          </a:ln>
        </p:spPr>
      </p:pic>
      <p:sp>
        <p:nvSpPr>
          <p:cNvPr id="4" name="矩形 3">
            <a:extLst>
              <a:ext uri="{FF2B5EF4-FFF2-40B4-BE49-F238E27FC236}">
                <a16:creationId xmlns:a16="http://schemas.microsoft.com/office/drawing/2014/main" id="{9DBEC465-D3DD-E05D-D617-D14C0E1AC9AD}"/>
              </a:ext>
            </a:extLst>
          </p:cNvPr>
          <p:cNvSpPr/>
          <p:nvPr/>
        </p:nvSpPr>
        <p:spPr>
          <a:xfrm>
            <a:off x="5076056" y="2996952"/>
            <a:ext cx="504056" cy="287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5" name="矩形 4">
            <a:extLst>
              <a:ext uri="{FF2B5EF4-FFF2-40B4-BE49-F238E27FC236}">
                <a16:creationId xmlns:a16="http://schemas.microsoft.com/office/drawing/2014/main" id="{D0A9E641-C6AF-E83D-A945-6DE975FD72E5}"/>
              </a:ext>
            </a:extLst>
          </p:cNvPr>
          <p:cNvSpPr/>
          <p:nvPr/>
        </p:nvSpPr>
        <p:spPr>
          <a:xfrm>
            <a:off x="7308304" y="3789834"/>
            <a:ext cx="504056" cy="287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6" name="矩形 5">
            <a:extLst>
              <a:ext uri="{FF2B5EF4-FFF2-40B4-BE49-F238E27FC236}">
                <a16:creationId xmlns:a16="http://schemas.microsoft.com/office/drawing/2014/main" id="{555FE76B-7E7D-05F8-8F03-B97546F3A9A3}"/>
              </a:ext>
            </a:extLst>
          </p:cNvPr>
          <p:cNvSpPr/>
          <p:nvPr/>
        </p:nvSpPr>
        <p:spPr>
          <a:xfrm>
            <a:off x="1187624" y="4581128"/>
            <a:ext cx="504056" cy="287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 name="矩形 6">
            <a:extLst>
              <a:ext uri="{FF2B5EF4-FFF2-40B4-BE49-F238E27FC236}">
                <a16:creationId xmlns:a16="http://schemas.microsoft.com/office/drawing/2014/main" id="{99706767-B383-C1DB-D382-3C8DAB91835A}"/>
              </a:ext>
            </a:extLst>
          </p:cNvPr>
          <p:cNvSpPr/>
          <p:nvPr/>
        </p:nvSpPr>
        <p:spPr>
          <a:xfrm>
            <a:off x="2536396" y="5445224"/>
            <a:ext cx="504056" cy="287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8" name="矩形 7">
            <a:extLst>
              <a:ext uri="{FF2B5EF4-FFF2-40B4-BE49-F238E27FC236}">
                <a16:creationId xmlns:a16="http://schemas.microsoft.com/office/drawing/2014/main" id="{A465CA09-6898-DFFB-D6FB-C50799AB5D9C}"/>
              </a:ext>
            </a:extLst>
          </p:cNvPr>
          <p:cNvSpPr/>
          <p:nvPr/>
        </p:nvSpPr>
        <p:spPr>
          <a:xfrm>
            <a:off x="6444208" y="6165304"/>
            <a:ext cx="504056" cy="287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9" name="文本框 8">
            <a:extLst>
              <a:ext uri="{FF2B5EF4-FFF2-40B4-BE49-F238E27FC236}">
                <a16:creationId xmlns:a16="http://schemas.microsoft.com/office/drawing/2014/main" id="{B6FB6158-FB3B-4628-8441-A2C024089E54}"/>
              </a:ext>
            </a:extLst>
          </p:cNvPr>
          <p:cNvSpPr txBox="1"/>
          <p:nvPr/>
        </p:nvSpPr>
        <p:spPr>
          <a:xfrm>
            <a:off x="3347864" y="1124744"/>
            <a:ext cx="3456384" cy="461665"/>
          </a:xfrm>
          <a:prstGeom prst="rect">
            <a:avLst/>
          </a:prstGeom>
          <a:noFill/>
        </p:spPr>
        <p:txBody>
          <a:bodyPr wrap="square" rtlCol="0">
            <a:spAutoFit/>
          </a:bodyPr>
          <a:lstStyle/>
          <a:p>
            <a:r>
              <a:rPr lang="en-US" altLang="zh-CN" sz="2400" dirty="0"/>
              <a:t>Literature Review</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351155" y="1855460"/>
            <a:ext cx="8538845" cy="4293870"/>
          </a:xfrm>
        </p:spPr>
        <p:txBody>
          <a:bodyPr>
            <a:noAutofit/>
          </a:bodyPr>
          <a:lstStyle/>
          <a:p>
            <a:pPr marL="0" indent="0" algn="just">
              <a:buNone/>
            </a:pPr>
            <a:r>
              <a:rPr lang="en-US" sz="2800" b="1" dirty="0">
                <a:latin typeface="Calibri" panose="020F0502020204030204" charset="0"/>
                <a:cs typeface="Calibri" panose="020F0502020204030204" charset="0"/>
                <a:sym typeface="+mn-ea"/>
              </a:rPr>
              <a:t>6. It is important to give the reasons for the study or establish a niche in Introduction. There’re four different methods to do this:</a:t>
            </a:r>
            <a:r>
              <a:rPr lang="en-US" sz="2800" dirty="0">
                <a:latin typeface="Calibri" panose="020F0502020204030204" charset="0"/>
                <a:cs typeface="Calibri" panose="020F0502020204030204" charset="0"/>
                <a:sym typeface="+mn-ea"/>
              </a:rPr>
              <a:t> </a:t>
            </a:r>
          </a:p>
          <a:p>
            <a:pPr marL="0" indent="0" algn="just">
              <a:buNone/>
            </a:pPr>
            <a:endParaRPr lang="en-US" sz="2800" dirty="0">
              <a:latin typeface="Calibri" panose="020F0502020204030204" charset="0"/>
              <a:cs typeface="Calibri" panose="020F0502020204030204" charset="0"/>
              <a:sym typeface="+mn-ea"/>
            </a:endParaRPr>
          </a:p>
          <a:p>
            <a:pPr marL="0" indent="0" algn="just">
              <a:buNone/>
            </a:pPr>
            <a:r>
              <a:rPr lang="en-US" sz="2800" dirty="0">
                <a:latin typeface="Calibri" panose="020F0502020204030204" charset="0"/>
                <a:cs typeface="Calibri" panose="020F0502020204030204" charset="0"/>
                <a:sym typeface="+mn-ea"/>
              </a:rPr>
              <a:t>1.Counter-claiming (introducing an opposing viewpoint or showing weaknesses in previous work);</a:t>
            </a:r>
          </a:p>
          <a:p>
            <a:pPr marL="0" indent="0" algn="just">
              <a:buNone/>
            </a:pPr>
            <a:r>
              <a:rPr lang="en-US" sz="2800" dirty="0">
                <a:latin typeface="Calibri" panose="020F0502020204030204" charset="0"/>
                <a:cs typeface="Calibri" panose="020F0502020204030204" charset="0"/>
                <a:sym typeface="+mn-ea"/>
              </a:rPr>
              <a:t>2.Indicating a gap in previous research;</a:t>
            </a:r>
          </a:p>
          <a:p>
            <a:pPr marL="0" indent="0" algn="just">
              <a:buNone/>
            </a:pPr>
            <a:r>
              <a:rPr lang="en-US" sz="2800" dirty="0">
                <a:latin typeface="Calibri" panose="020F0502020204030204" charset="0"/>
                <a:cs typeface="Calibri" panose="020F0502020204030204" charset="0"/>
                <a:sym typeface="+mn-ea"/>
              </a:rPr>
              <a:t>3.Raising a question about previous research;</a:t>
            </a:r>
          </a:p>
          <a:p>
            <a:pPr marL="0" indent="0" algn="just">
              <a:buNone/>
            </a:pPr>
            <a:r>
              <a:rPr lang="en-US" sz="2800" dirty="0">
                <a:latin typeface="Calibri" panose="020F0502020204030204" charset="0"/>
                <a:cs typeface="Calibri" panose="020F0502020204030204" charset="0"/>
                <a:sym typeface="+mn-ea"/>
              </a:rPr>
              <a:t>4.Continuing a tradition (extending previous research).      </a:t>
            </a:r>
          </a:p>
          <a:p>
            <a:pPr marL="0" indent="0" algn="just">
              <a:buNone/>
            </a:pPr>
            <a:endParaRPr altLang="zh-CN" sz="18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2" cstate="print"/>
          <a:srcRect/>
          <a:stretch>
            <a:fillRect/>
          </a:stretch>
        </p:blipFill>
        <p:spPr bwMode="auto">
          <a:xfrm>
            <a:off x="426085" y="271770"/>
            <a:ext cx="2428892" cy="1428760"/>
          </a:xfrm>
          <a:prstGeom prst="rect">
            <a:avLst/>
          </a:prstGeom>
          <a:noFill/>
          <a:ln w="9525">
            <a:noFill/>
            <a:miter lim="800000"/>
            <a:headEnd/>
            <a:tailEnd/>
          </a:ln>
        </p:spPr>
      </p:pic>
      <p:sp>
        <p:nvSpPr>
          <p:cNvPr id="4" name="文本框 3">
            <a:extLst>
              <a:ext uri="{FF2B5EF4-FFF2-40B4-BE49-F238E27FC236}">
                <a16:creationId xmlns:a16="http://schemas.microsoft.com/office/drawing/2014/main" id="{4407F860-B09D-566D-E7ED-93AA35054B08}"/>
              </a:ext>
            </a:extLst>
          </p:cNvPr>
          <p:cNvSpPr txBox="1"/>
          <p:nvPr/>
        </p:nvSpPr>
        <p:spPr>
          <a:xfrm>
            <a:off x="3347864" y="1124744"/>
            <a:ext cx="3456384" cy="461665"/>
          </a:xfrm>
          <a:prstGeom prst="rect">
            <a:avLst/>
          </a:prstGeom>
          <a:noFill/>
        </p:spPr>
        <p:txBody>
          <a:bodyPr wrap="square" rtlCol="0">
            <a:spAutoFit/>
          </a:bodyPr>
          <a:lstStyle/>
          <a:p>
            <a:r>
              <a:rPr lang="en-US" altLang="zh-CN" sz="2400" dirty="0"/>
              <a:t>Establish the niche</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6BC28-F94E-4B84-0CD8-8AF5274FD9BF}"/>
              </a:ext>
            </a:extLst>
          </p:cNvPr>
          <p:cNvSpPr>
            <a:spLocks noGrp="1"/>
          </p:cNvSpPr>
          <p:nvPr>
            <p:ph type="title"/>
          </p:nvPr>
        </p:nvSpPr>
        <p:spPr/>
        <p:txBody>
          <a:bodyPr>
            <a:normAutofit fontScale="90000"/>
          </a:bodyPr>
          <a:lstStyle/>
          <a:p>
            <a:r>
              <a:rPr lang="en-US" altLang="zh-CN" dirty="0"/>
              <a:t>Counter-claiming</a:t>
            </a:r>
            <a:br>
              <a:rPr lang="en-US" altLang="zh-CN" dirty="0"/>
            </a:br>
            <a:r>
              <a:rPr lang="en-US" altLang="zh-CN" dirty="0"/>
              <a:t> </a:t>
            </a:r>
            <a:r>
              <a:rPr lang="en-US" altLang="zh-CN" sz="2700" dirty="0"/>
              <a:t>(introducing an opposing viewpoint or showing weaknesses in previous work);</a:t>
            </a:r>
            <a:endParaRPr lang="zh-CN" altLang="en-US" sz="2700" dirty="0"/>
          </a:p>
        </p:txBody>
      </p:sp>
      <p:sp>
        <p:nvSpPr>
          <p:cNvPr id="3" name="内容占位符 2">
            <a:extLst>
              <a:ext uri="{FF2B5EF4-FFF2-40B4-BE49-F238E27FC236}">
                <a16:creationId xmlns:a16="http://schemas.microsoft.com/office/drawing/2014/main" id="{BCF81453-9D7B-6CC3-F4B1-54E52DDF364B}"/>
              </a:ext>
            </a:extLst>
          </p:cNvPr>
          <p:cNvSpPr>
            <a:spLocks noGrp="1"/>
          </p:cNvSpPr>
          <p:nvPr>
            <p:ph idx="1"/>
          </p:nvPr>
        </p:nvSpPr>
        <p:spPr/>
        <p:txBody>
          <a:bodyPr>
            <a:normAutofit fontScale="70000" lnSpcReduction="20000"/>
          </a:bodyPr>
          <a:lstStyle/>
          <a:p>
            <a:r>
              <a:rPr lang="en-US" altLang="zh-CN" dirty="0"/>
              <a:t>In South Africa, exposure to various forms of violence is a consistent experience of children and young people, negatively impacting various aspects of their lives and overall quality of life (Adams et al., 2019). However, we note that strategies to reduce the different forms of violence should be premised on the understanding that violence is a complex and dynamic concept, historically situated in colonialism and </a:t>
            </a:r>
            <a:r>
              <a:rPr lang="en-US" altLang="zh-CN" dirty="0" err="1"/>
              <a:t>institutionalised</a:t>
            </a:r>
            <a:r>
              <a:rPr lang="en-US" altLang="zh-CN" dirty="0"/>
              <a:t> racism.</a:t>
            </a:r>
          </a:p>
          <a:p>
            <a:r>
              <a:rPr lang="en-US" altLang="zh-CN" dirty="0"/>
              <a:t>While some scholars argue that the concept of heroism is universally similar across cultures, our research reveals significant differences in how individualistic and collectivistic societies perceive and celebrate heroes.</a:t>
            </a:r>
          </a:p>
          <a:p>
            <a:r>
              <a:rPr lang="en-US" altLang="zh-CN" dirty="0"/>
              <a:t>Previous research often downplays the complexity of human emotions in androids, suggesting a binary view of human versus machine. Our study, however, highlights the nuanced and overlapping emotional experiences that challenge this dichotomy.</a:t>
            </a:r>
            <a:endParaRPr lang="zh-CN" altLang="en-US" dirty="0"/>
          </a:p>
        </p:txBody>
      </p:sp>
    </p:spTree>
    <p:extLst>
      <p:ext uri="{BB962C8B-B14F-4D97-AF65-F5344CB8AC3E}">
        <p14:creationId xmlns:p14="http://schemas.microsoft.com/office/powerpoint/2010/main" val="875748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6BC28-F94E-4B84-0CD8-8AF5274FD9BF}"/>
              </a:ext>
            </a:extLst>
          </p:cNvPr>
          <p:cNvSpPr>
            <a:spLocks noGrp="1"/>
          </p:cNvSpPr>
          <p:nvPr>
            <p:ph type="title"/>
          </p:nvPr>
        </p:nvSpPr>
        <p:spPr/>
        <p:txBody>
          <a:bodyPr>
            <a:normAutofit fontScale="90000"/>
          </a:bodyPr>
          <a:lstStyle/>
          <a:p>
            <a:r>
              <a:rPr lang="en-US" altLang="zh-CN" sz="4400" dirty="0">
                <a:latin typeface="Calibri" panose="020F0502020204030204" charset="0"/>
                <a:cs typeface="Calibri" panose="020F0502020204030204" charset="0"/>
                <a:sym typeface="+mn-ea"/>
              </a:rPr>
              <a:t>Indicating a gap in previous research</a:t>
            </a:r>
            <a:endParaRPr lang="zh-CN" altLang="en-US" sz="2700" dirty="0"/>
          </a:p>
        </p:txBody>
      </p:sp>
      <p:sp>
        <p:nvSpPr>
          <p:cNvPr id="3" name="内容占位符 2">
            <a:extLst>
              <a:ext uri="{FF2B5EF4-FFF2-40B4-BE49-F238E27FC236}">
                <a16:creationId xmlns:a16="http://schemas.microsoft.com/office/drawing/2014/main" id="{BCF81453-9D7B-6CC3-F4B1-54E52DDF364B}"/>
              </a:ext>
            </a:extLst>
          </p:cNvPr>
          <p:cNvSpPr>
            <a:spLocks noGrp="1"/>
          </p:cNvSpPr>
          <p:nvPr>
            <p:ph idx="1"/>
          </p:nvPr>
        </p:nvSpPr>
        <p:spPr/>
        <p:txBody>
          <a:bodyPr>
            <a:normAutofit fontScale="92500" lnSpcReduction="20000"/>
          </a:bodyPr>
          <a:lstStyle/>
          <a:p>
            <a:r>
              <a:rPr lang="en-US" altLang="zh-CN" dirty="0"/>
              <a:t>Although previous studies have explored the relationship between power distance and emotional expression, there is a lack of research specifically focusing on how smaller power distances affect the authenticity of emotional expressions in cross-cultural contexts.</a:t>
            </a:r>
          </a:p>
          <a:p>
            <a:r>
              <a:rPr lang="en-US" altLang="zh-CN" dirty="0"/>
              <a:t>Despite extensive research on corrective feedback in classroom settings, there is a notable gap in understanding its impact during telecollaborative language learning, particularly regarding peer versus teacher feedback.</a:t>
            </a:r>
          </a:p>
        </p:txBody>
      </p:sp>
    </p:spTree>
    <p:extLst>
      <p:ext uri="{BB962C8B-B14F-4D97-AF65-F5344CB8AC3E}">
        <p14:creationId xmlns:p14="http://schemas.microsoft.com/office/powerpoint/2010/main" val="116640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6BC28-F94E-4B84-0CD8-8AF5274FD9BF}"/>
              </a:ext>
            </a:extLst>
          </p:cNvPr>
          <p:cNvSpPr>
            <a:spLocks noGrp="1"/>
          </p:cNvSpPr>
          <p:nvPr>
            <p:ph type="title"/>
          </p:nvPr>
        </p:nvSpPr>
        <p:spPr/>
        <p:txBody>
          <a:bodyPr>
            <a:normAutofit fontScale="90000"/>
          </a:bodyPr>
          <a:lstStyle/>
          <a:p>
            <a:r>
              <a:rPr lang="en-US" altLang="zh-CN" sz="4400" dirty="0">
                <a:latin typeface="Calibri" panose="020F0502020204030204" charset="0"/>
                <a:cs typeface="Calibri" panose="020F0502020204030204" charset="0"/>
                <a:sym typeface="+mn-ea"/>
              </a:rPr>
              <a:t>Raising a question about previous research</a:t>
            </a:r>
            <a:endParaRPr lang="zh-CN" altLang="en-US" sz="2700" dirty="0"/>
          </a:p>
        </p:txBody>
      </p:sp>
      <p:sp>
        <p:nvSpPr>
          <p:cNvPr id="3" name="内容占位符 2">
            <a:extLst>
              <a:ext uri="{FF2B5EF4-FFF2-40B4-BE49-F238E27FC236}">
                <a16:creationId xmlns:a16="http://schemas.microsoft.com/office/drawing/2014/main" id="{BCF81453-9D7B-6CC3-F4B1-54E52DDF364B}"/>
              </a:ext>
            </a:extLst>
          </p:cNvPr>
          <p:cNvSpPr>
            <a:spLocks noGrp="1"/>
          </p:cNvSpPr>
          <p:nvPr>
            <p:ph idx="1"/>
          </p:nvPr>
        </p:nvSpPr>
        <p:spPr/>
        <p:txBody>
          <a:bodyPr>
            <a:normAutofit fontScale="92500" lnSpcReduction="20000"/>
          </a:bodyPr>
          <a:lstStyle/>
          <a:p>
            <a:r>
              <a:rPr lang="en-US" altLang="zh-CN" dirty="0"/>
              <a:t>While existing literature extensively covers the usage of stative verbs, it remains unclear how the perception of intensity differs between simple and progressive aspects. This raises the question: How do these grammatical aspects influence the perceived intensity of stative verbs like 'believe’?</a:t>
            </a:r>
          </a:p>
          <a:p>
            <a:r>
              <a:rPr lang="en-US" altLang="zh-CN" dirty="0"/>
              <a:t>Previous studies suggest metaphors are powerful in conveying complex emotions, but how effective are they specifically in the context of mental health advertisements in Chinese culture? This study seeks to answer this question.</a:t>
            </a:r>
          </a:p>
        </p:txBody>
      </p:sp>
    </p:spTree>
    <p:extLst>
      <p:ext uri="{BB962C8B-B14F-4D97-AF65-F5344CB8AC3E}">
        <p14:creationId xmlns:p14="http://schemas.microsoft.com/office/powerpoint/2010/main" val="3506633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12" name="TextBox 11"/>
          <p:cNvSpPr txBox="1"/>
          <p:nvPr/>
        </p:nvSpPr>
        <p:spPr>
          <a:xfrm>
            <a:off x="705485" y="2132965"/>
            <a:ext cx="7741285" cy="3139321"/>
          </a:xfrm>
          <a:prstGeom prst="rect">
            <a:avLst/>
          </a:prstGeom>
          <a:noFill/>
        </p:spPr>
        <p:txBody>
          <a:bodyPr wrap="square" rtlCol="0">
            <a:spAutoFit/>
          </a:bodyPr>
          <a:lstStyle/>
          <a:p>
            <a:r>
              <a:rPr lang="en-US" altLang="zh-CN" b="1" dirty="0"/>
              <a:t>2</a:t>
            </a:r>
            <a:r>
              <a:rPr lang="en-US" altLang="zh-CN" dirty="0"/>
              <a:t>. </a:t>
            </a:r>
            <a:r>
              <a:rPr altLang="zh-CN" b="1" dirty="0"/>
              <a:t>Study the three main steps in this section</a:t>
            </a:r>
          </a:p>
          <a:p>
            <a:endParaRPr altLang="zh-CN" b="1" dirty="0"/>
          </a:p>
          <a:p>
            <a:r>
              <a:rPr lang="en-US" altLang="zh-CN" b="1" dirty="0"/>
              <a:t>1) Establish research territory</a:t>
            </a:r>
          </a:p>
          <a:p>
            <a:endParaRPr lang="en-US" altLang="zh-CN" b="1" dirty="0"/>
          </a:p>
          <a:p>
            <a:endParaRPr lang="en-US" altLang="zh-CN" b="1" dirty="0"/>
          </a:p>
          <a:p>
            <a:r>
              <a:rPr lang="en-US" altLang="zh-CN" b="1" dirty="0"/>
              <a:t>2) Establish a niche</a:t>
            </a:r>
          </a:p>
          <a:p>
            <a:endParaRPr lang="en-US" altLang="zh-CN" b="1" dirty="0"/>
          </a:p>
          <a:p>
            <a:endParaRPr lang="en-US" altLang="zh-CN" b="1" dirty="0"/>
          </a:p>
          <a:p>
            <a:r>
              <a:rPr lang="en-US" altLang="zh-CN" b="1" dirty="0"/>
              <a:t>3) Occupy the niche</a:t>
            </a:r>
          </a:p>
          <a:p>
            <a:endParaRPr lang="en-US" altLang="zh-CN"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6BC28-F94E-4B84-0CD8-8AF5274FD9BF}"/>
              </a:ext>
            </a:extLst>
          </p:cNvPr>
          <p:cNvSpPr>
            <a:spLocks noGrp="1"/>
          </p:cNvSpPr>
          <p:nvPr>
            <p:ph type="title"/>
          </p:nvPr>
        </p:nvSpPr>
        <p:spPr/>
        <p:txBody>
          <a:bodyPr>
            <a:normAutofit fontScale="90000"/>
          </a:bodyPr>
          <a:lstStyle/>
          <a:p>
            <a:r>
              <a:rPr lang="en-US" altLang="zh-CN" sz="4400" dirty="0">
                <a:latin typeface="Calibri" panose="020F0502020204030204" charset="0"/>
                <a:cs typeface="Calibri" panose="020F0502020204030204" charset="0"/>
                <a:sym typeface="+mn-ea"/>
              </a:rPr>
              <a:t>Continuing a tradition (extending previous research). </a:t>
            </a:r>
            <a:endParaRPr lang="zh-CN" altLang="en-US" sz="2700" dirty="0"/>
          </a:p>
        </p:txBody>
      </p:sp>
      <p:sp>
        <p:nvSpPr>
          <p:cNvPr id="3" name="内容占位符 2">
            <a:extLst>
              <a:ext uri="{FF2B5EF4-FFF2-40B4-BE49-F238E27FC236}">
                <a16:creationId xmlns:a16="http://schemas.microsoft.com/office/drawing/2014/main" id="{BCF81453-9D7B-6CC3-F4B1-54E52DDF364B}"/>
              </a:ext>
            </a:extLst>
          </p:cNvPr>
          <p:cNvSpPr>
            <a:spLocks noGrp="1"/>
          </p:cNvSpPr>
          <p:nvPr>
            <p:ph idx="1"/>
          </p:nvPr>
        </p:nvSpPr>
        <p:spPr/>
        <p:txBody>
          <a:bodyPr>
            <a:normAutofit fontScale="77500" lnSpcReduction="20000"/>
          </a:bodyPr>
          <a:lstStyle/>
          <a:p>
            <a:r>
              <a:rPr lang="en-US" altLang="zh-CN" dirty="0"/>
              <a:t>This study builds on the established research on audiovisual translation (AVT) and further explores how communicative rituals are represented in subtitles, extending the analysis to the depiction of cultural otherness and the strategies employed by translators to convey these elements effectively.</a:t>
            </a:r>
          </a:p>
          <a:p>
            <a:r>
              <a:rPr lang="en-US" altLang="zh-CN" dirty="0"/>
              <a:t>This study continues the tradition of literary analysis using Marxist theory, specifically Lukacs’ perspective, to delve deeper into the representation of the American Dream in 'The Great Gatsby’.</a:t>
            </a:r>
          </a:p>
          <a:p>
            <a:r>
              <a:rPr lang="en-US" altLang="zh-CN" dirty="0"/>
              <a:t>Building on previous research in political discourse analysis, this study extends the examination of metaphor use in governmental negotiations, focusing on the trade talks between Trump and Xi.</a:t>
            </a:r>
          </a:p>
        </p:txBody>
      </p:sp>
    </p:spTree>
    <p:extLst>
      <p:ext uri="{BB962C8B-B14F-4D97-AF65-F5344CB8AC3E}">
        <p14:creationId xmlns:p14="http://schemas.microsoft.com/office/powerpoint/2010/main" val="678589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179070" y="1700530"/>
            <a:ext cx="8538845" cy="4293870"/>
          </a:xfrm>
        </p:spPr>
        <p:txBody>
          <a:bodyPr>
            <a:noAutofit/>
          </a:bodyPr>
          <a:lstStyle/>
          <a:p>
            <a:pPr marL="0" indent="0" algn="just">
              <a:buNone/>
            </a:pPr>
            <a:endParaRPr lang="en-US" sz="1800" b="1" dirty="0">
              <a:latin typeface="Calibri" panose="020F0502020204030204" charset="0"/>
              <a:cs typeface="Calibri" panose="020F0502020204030204" charset="0"/>
              <a:sym typeface="+mn-ea"/>
            </a:endParaRPr>
          </a:p>
          <a:p>
            <a:pPr marL="0" indent="0" algn="just">
              <a:buNone/>
            </a:pPr>
            <a:r>
              <a:rPr lang="en-US" sz="1800" b="1" dirty="0">
                <a:latin typeface="Calibri" panose="020F0502020204030204" charset="0"/>
                <a:cs typeface="Calibri" panose="020F0502020204030204" charset="0"/>
                <a:sym typeface="+mn-ea"/>
              </a:rPr>
              <a:t>7 Read the introduction section of the three papers of your own, and find out what method is used to establish a niche and fill in the following table.</a:t>
            </a:r>
            <a:r>
              <a:rPr lang="en-US" sz="1800" dirty="0">
                <a:latin typeface="Calibri" panose="020F0502020204030204" charset="0"/>
                <a:cs typeface="Calibri" panose="020F0502020204030204" charset="0"/>
                <a:sym typeface="+mn-ea"/>
              </a:rPr>
              <a:t>    </a:t>
            </a:r>
          </a:p>
          <a:p>
            <a:pPr marL="0" indent="0" algn="just">
              <a:buNone/>
            </a:pPr>
            <a:endParaRPr altLang="zh-CN" sz="18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3" cstate="print"/>
          <a:srcRect/>
          <a:stretch>
            <a:fillRect/>
          </a:stretch>
        </p:blipFill>
        <p:spPr bwMode="auto">
          <a:xfrm>
            <a:off x="395536" y="149220"/>
            <a:ext cx="2428892" cy="1428760"/>
          </a:xfrm>
          <a:prstGeom prst="rect">
            <a:avLst/>
          </a:prstGeom>
          <a:noFill/>
          <a:ln w="9525">
            <a:noFill/>
            <a:miter lim="800000"/>
            <a:headEnd/>
            <a:tailEnd/>
          </a:ln>
        </p:spPr>
      </p:pic>
      <p:graphicFrame>
        <p:nvGraphicFramePr>
          <p:cNvPr id="4" name="表格 3"/>
          <p:cNvGraphicFramePr/>
          <p:nvPr>
            <p:custDataLst>
              <p:tags r:id="rId1"/>
            </p:custDataLst>
            <p:extLst>
              <p:ext uri="{D42A27DB-BD31-4B8C-83A1-F6EECF244321}">
                <p14:modId xmlns:p14="http://schemas.microsoft.com/office/powerpoint/2010/main" val="3191202170"/>
              </p:ext>
            </p:extLst>
          </p:nvPr>
        </p:nvGraphicFramePr>
        <p:xfrm>
          <a:off x="899160" y="2852936"/>
          <a:ext cx="7421880" cy="2304534"/>
        </p:xfrm>
        <a:graphic>
          <a:graphicData uri="http://schemas.openxmlformats.org/drawingml/2006/table">
            <a:tbl>
              <a:tblPr firstRow="1" bandRow="1">
                <a:tableStyleId>{5940675A-B579-460E-94D1-54222C63F5DA}</a:tableStyleId>
              </a:tblPr>
              <a:tblGrid>
                <a:gridCol w="1071880">
                  <a:extLst>
                    <a:ext uri="{9D8B030D-6E8A-4147-A177-3AD203B41FA5}">
                      <a16:colId xmlns:a16="http://schemas.microsoft.com/office/drawing/2014/main" val="20000"/>
                    </a:ext>
                  </a:extLst>
                </a:gridCol>
                <a:gridCol w="1786255">
                  <a:extLst>
                    <a:ext uri="{9D8B030D-6E8A-4147-A177-3AD203B41FA5}">
                      <a16:colId xmlns:a16="http://schemas.microsoft.com/office/drawing/2014/main" val="20001"/>
                    </a:ext>
                  </a:extLst>
                </a:gridCol>
                <a:gridCol w="1664335">
                  <a:extLst>
                    <a:ext uri="{9D8B030D-6E8A-4147-A177-3AD203B41FA5}">
                      <a16:colId xmlns:a16="http://schemas.microsoft.com/office/drawing/2014/main" val="20002"/>
                    </a:ext>
                  </a:extLst>
                </a:gridCol>
                <a:gridCol w="1490345">
                  <a:extLst>
                    <a:ext uri="{9D8B030D-6E8A-4147-A177-3AD203B41FA5}">
                      <a16:colId xmlns:a16="http://schemas.microsoft.com/office/drawing/2014/main" val="20003"/>
                    </a:ext>
                  </a:extLst>
                </a:gridCol>
                <a:gridCol w="1409065">
                  <a:extLst>
                    <a:ext uri="{9D8B030D-6E8A-4147-A177-3AD203B41FA5}">
                      <a16:colId xmlns:a16="http://schemas.microsoft.com/office/drawing/2014/main" val="20004"/>
                    </a:ext>
                  </a:extLst>
                </a:gridCol>
              </a:tblGrid>
              <a:tr h="731084">
                <a:tc>
                  <a:txBody>
                    <a:bodyPr/>
                    <a:lstStyle/>
                    <a:p>
                      <a:pPr indent="0">
                        <a:buNone/>
                      </a:pPr>
                      <a:r>
                        <a:rPr lang="en-US" sz="1800" b="1">
                          <a:solidFill>
                            <a:srgbClr val="231F20"/>
                          </a:solidFill>
                          <a:latin typeface="Times New Roman" panose="02020603050405020304" charset="0"/>
                          <a:cs typeface="Times New Roman" panose="02020603050405020304" charset="0"/>
                        </a:rPr>
                        <a:t>Appendix</a:t>
                      </a:r>
                      <a:endParaRPr lang="en-US" altLang="en-US" sz="1800" b="1">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solidFill>
                      <a:srgbClr val="D1D3D4"/>
                    </a:solidFill>
                  </a:tcPr>
                </a:tc>
                <a:tc>
                  <a:txBody>
                    <a:bodyPr/>
                    <a:lstStyle/>
                    <a:p>
                      <a:pPr indent="0">
                        <a:buNone/>
                      </a:pPr>
                      <a:r>
                        <a:rPr lang="en-US" sz="1800" b="1">
                          <a:solidFill>
                            <a:srgbClr val="231F20"/>
                          </a:solidFill>
                          <a:latin typeface="Times New Roman" panose="02020603050405020304" charset="0"/>
                          <a:cs typeface="Times New Roman" panose="02020603050405020304" charset="0"/>
                        </a:rPr>
                        <a:t>Counter-claiming</a:t>
                      </a:r>
                      <a:endParaRPr lang="en-US" altLang="en-US" sz="1800" b="1">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solidFill>
                      <a:srgbClr val="D1D3D4"/>
                    </a:solidFill>
                  </a:tcPr>
                </a:tc>
                <a:tc>
                  <a:txBody>
                    <a:bodyPr/>
                    <a:lstStyle/>
                    <a:p>
                      <a:pPr indent="0">
                        <a:buNone/>
                      </a:pPr>
                      <a:r>
                        <a:rPr lang="en-US" sz="1800" b="1">
                          <a:solidFill>
                            <a:srgbClr val="231F20"/>
                          </a:solidFill>
                          <a:latin typeface="Times New Roman" panose="02020603050405020304" charset="0"/>
                          <a:cs typeface="Times New Roman" panose="02020603050405020304" charset="0"/>
                        </a:rPr>
                        <a:t>Indicating a gap</a:t>
                      </a:r>
                      <a:endParaRPr lang="en-US" altLang="en-US" sz="1800" b="1">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solidFill>
                      <a:srgbClr val="D1D3D4"/>
                    </a:solidFill>
                  </a:tcPr>
                </a:tc>
                <a:tc>
                  <a:txBody>
                    <a:bodyPr/>
                    <a:lstStyle/>
                    <a:p>
                      <a:pPr indent="0">
                        <a:buNone/>
                      </a:pPr>
                      <a:r>
                        <a:rPr lang="en-US" sz="1800" b="1" dirty="0">
                          <a:solidFill>
                            <a:srgbClr val="231F20"/>
                          </a:solidFill>
                          <a:latin typeface="Times New Roman" panose="02020603050405020304" charset="0"/>
                          <a:cs typeface="Times New Roman" panose="02020603050405020304" charset="0"/>
                        </a:rPr>
                        <a:t>Raising a question</a:t>
                      </a:r>
                      <a:endParaRPr lang="en-US" altLang="en-US" sz="1800" b="1" dirty="0">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solidFill>
                      <a:srgbClr val="D1D3D4"/>
                    </a:solidFill>
                  </a:tcPr>
                </a:tc>
                <a:tc>
                  <a:txBody>
                    <a:bodyPr/>
                    <a:lstStyle/>
                    <a:p>
                      <a:pPr indent="0" algn="ctr">
                        <a:buNone/>
                      </a:pPr>
                      <a:r>
                        <a:rPr lang="en-US" sz="1800" b="1">
                          <a:solidFill>
                            <a:srgbClr val="231F20"/>
                          </a:solidFill>
                          <a:latin typeface="Times New Roman" panose="02020603050405020304" charset="0"/>
                          <a:cs typeface="Times New Roman" panose="02020603050405020304" charset="0"/>
                        </a:rPr>
                        <a:t>Continuing a tradition</a:t>
                      </a:r>
                      <a:endParaRPr lang="en-US" altLang="en-US" sz="1800" b="1">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solidFill>
                      <a:srgbClr val="D1D3D4"/>
                    </a:solidFill>
                  </a:tcPr>
                </a:tc>
                <a:extLst>
                  <a:ext uri="{0D108BD9-81ED-4DB2-BD59-A6C34878D82A}">
                    <a16:rowId xmlns:a16="http://schemas.microsoft.com/office/drawing/2014/main" val="10000"/>
                  </a:ext>
                </a:extLst>
              </a:tr>
              <a:tr h="524708">
                <a:tc>
                  <a:txBody>
                    <a:bodyPr/>
                    <a:lstStyle/>
                    <a:p>
                      <a:pPr indent="0" algn="ctr">
                        <a:buNone/>
                      </a:pPr>
                      <a:r>
                        <a:rPr lang="en-US" sz="1800" b="0">
                          <a:solidFill>
                            <a:srgbClr val="231F20"/>
                          </a:solidFill>
                          <a:latin typeface="Times New Roman" panose="02020603050405020304" charset="0"/>
                          <a:cs typeface="Times New Roman" panose="02020603050405020304" charset="0"/>
                        </a:rPr>
                        <a:t>1</a:t>
                      </a:r>
                      <a:endParaRPr lang="en-US" altLang="en-US" sz="1800" b="0">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4034">
                <a:tc>
                  <a:txBody>
                    <a:bodyPr/>
                    <a:lstStyle/>
                    <a:p>
                      <a:pPr indent="0" algn="ctr">
                        <a:buNone/>
                      </a:pPr>
                      <a:r>
                        <a:rPr lang="en-US" sz="1800" b="0">
                          <a:solidFill>
                            <a:srgbClr val="231F20"/>
                          </a:solidFill>
                          <a:latin typeface="Times New Roman" panose="02020603050405020304" charset="0"/>
                          <a:cs typeface="Times New Roman" panose="02020603050405020304" charset="0"/>
                        </a:rPr>
                        <a:t>2</a:t>
                      </a:r>
                      <a:endParaRPr lang="en-US" altLang="en-US" sz="1800" b="0">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4708">
                <a:tc>
                  <a:txBody>
                    <a:bodyPr/>
                    <a:lstStyle/>
                    <a:p>
                      <a:pPr indent="0" algn="ctr">
                        <a:buNone/>
                      </a:pPr>
                      <a:r>
                        <a:rPr lang="en-US" sz="1800" b="0">
                          <a:solidFill>
                            <a:srgbClr val="231F20"/>
                          </a:solidFill>
                          <a:latin typeface="Times New Roman" panose="02020603050405020304" charset="0"/>
                          <a:cs typeface="Times New Roman" panose="02020603050405020304" charset="0"/>
                        </a:rPr>
                        <a:t>3</a:t>
                      </a:r>
                      <a:endParaRPr lang="en-US" altLang="en-US" sz="1800" b="0">
                        <a:solidFill>
                          <a:srgbClr val="231F20"/>
                        </a:solidFill>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r>
                        <a:rPr lang="en-US" sz="1000" b="0" dirty="0">
                          <a:latin typeface="Times New Roman" panose="02020603050405020304" charset="0"/>
                          <a:cs typeface="Times New Roman" panose="02020603050405020304" charset="0"/>
                        </a:rPr>
                        <a:t> </a:t>
                      </a:r>
                      <a:endParaRPr lang="en-US" altLang="en-US" sz="1000" b="0" dirty="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tc>
                  <a:txBody>
                    <a:bodyPr/>
                    <a:lstStyle/>
                    <a:p>
                      <a:pPr indent="0">
                        <a:buNone/>
                      </a:pPr>
                      <a:endParaRPr lang="en-US" altLang="en-US" sz="1000" b="0" dirty="0">
                        <a:latin typeface="Times New Roman" panose="02020603050405020304" charset="0"/>
                        <a:ea typeface="Times New Roman" panose="02020603050405020304" charset="0"/>
                        <a:cs typeface="Times New Roman" panose="02020603050405020304" charset="0"/>
                      </a:endParaRPr>
                    </a:p>
                  </a:txBody>
                  <a:tcPr marL="0" marR="0" marT="0" marB="0">
                    <a:lnL w="12700" cap="flat" cmpd="sng">
                      <a:solidFill>
                        <a:srgbClr val="231F2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231F20"/>
                      </a:solidFill>
                      <a:prstDash val="solid"/>
                      <a:headEnd type="none" w="med" len="med"/>
                      <a:tailEnd type="none" w="med" len="med"/>
                    </a:lnT>
                    <a:lnB w="12700" cap="flat" cmpd="sng">
                      <a:solidFill>
                        <a:srgbClr val="231F2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框 5">
            <a:extLst>
              <a:ext uri="{FF2B5EF4-FFF2-40B4-BE49-F238E27FC236}">
                <a16:creationId xmlns:a16="http://schemas.microsoft.com/office/drawing/2014/main" id="{A2755B04-B22C-BAE1-545A-C7831CD4680F}"/>
              </a:ext>
            </a:extLst>
          </p:cNvPr>
          <p:cNvSpPr txBox="1"/>
          <p:nvPr/>
        </p:nvSpPr>
        <p:spPr>
          <a:xfrm>
            <a:off x="3347864" y="1124744"/>
            <a:ext cx="3456384" cy="461665"/>
          </a:xfrm>
          <a:prstGeom prst="rect">
            <a:avLst/>
          </a:prstGeom>
          <a:noFill/>
        </p:spPr>
        <p:txBody>
          <a:bodyPr wrap="square" rtlCol="0">
            <a:spAutoFit/>
          </a:bodyPr>
          <a:lstStyle/>
          <a:p>
            <a:r>
              <a:rPr lang="en-US" altLang="zh-CN" sz="2400" dirty="0"/>
              <a:t>Establish the niche</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689" y="116840"/>
            <a:ext cx="8262620" cy="575648"/>
          </a:xfrm>
        </p:spPr>
        <p:txBody>
          <a:bodyPr>
            <a:noAutofit/>
          </a:bodyPr>
          <a:lstStyle/>
          <a:p>
            <a:br>
              <a:rPr lang="en-US" altLang="zh-CN" sz="1800" dirty="0"/>
            </a:br>
            <a:br>
              <a:rPr lang="en-US" altLang="zh-CN" sz="1800" dirty="0"/>
            </a:br>
            <a:r>
              <a:rPr lang="en-US" altLang="zh-CN" sz="1800" dirty="0"/>
              <a:t>               </a:t>
            </a:r>
            <a:r>
              <a:rPr lang="en-US" altLang="zh-CN" sz="1800" b="1" dirty="0"/>
              <a:t>Section  B	Linguistic Strategies</a:t>
            </a:r>
            <a:br>
              <a:rPr lang="zh-CN" altLang="zh-CN" sz="1800" dirty="0"/>
            </a:br>
            <a:r>
              <a:rPr lang="en-US" altLang="zh-CN" sz="1800" dirty="0"/>
              <a:t> </a:t>
            </a:r>
            <a:br>
              <a:rPr lang="zh-CN" altLang="zh-CN" sz="1800" dirty="0"/>
            </a:br>
            <a:endParaRPr lang="zh-CN" altLang="zh-CN" sz="1800" dirty="0"/>
          </a:p>
        </p:txBody>
      </p:sp>
      <p:sp>
        <p:nvSpPr>
          <p:cNvPr id="3" name="内容占位符 2"/>
          <p:cNvSpPr>
            <a:spLocks noGrp="1"/>
          </p:cNvSpPr>
          <p:nvPr>
            <p:ph idx="1"/>
          </p:nvPr>
        </p:nvSpPr>
        <p:spPr>
          <a:xfrm>
            <a:off x="302577" y="692488"/>
            <a:ext cx="8538845" cy="6048672"/>
          </a:xfrm>
        </p:spPr>
        <p:txBody>
          <a:bodyPr>
            <a:noAutofit/>
          </a:bodyPr>
          <a:lstStyle/>
          <a:p>
            <a:pPr marL="0" indent="0" algn="just">
              <a:buNone/>
            </a:pPr>
            <a:r>
              <a:rPr lang="en-US" altLang="zh-CN" sz="1800" dirty="0">
                <a:latin typeface="Calibri" panose="020F0502020204030204" charset="0"/>
                <a:cs typeface="Calibri" panose="020F0502020204030204" charset="0"/>
                <a:sym typeface="+mn-ea"/>
              </a:rPr>
              <a:t>a)Few studies/investigations/researchers/attempts...</a:t>
            </a:r>
          </a:p>
          <a:p>
            <a:pPr marL="0" indent="0" algn="just">
              <a:buNone/>
            </a:pPr>
            <a:r>
              <a:rPr lang="en-US" altLang="zh-CN" sz="1800" dirty="0">
                <a:latin typeface="Calibri" panose="020F0502020204030204" charset="0"/>
                <a:cs typeface="Calibri" panose="020F0502020204030204" charset="0"/>
                <a:sym typeface="+mn-ea"/>
              </a:rPr>
              <a:t>b)The aim/purpose/of this paper/investigation is to give...</a:t>
            </a:r>
          </a:p>
          <a:p>
            <a:pPr marL="0" indent="0" algn="just">
              <a:buNone/>
            </a:pPr>
            <a:r>
              <a:rPr lang="en-US" altLang="zh-CN" sz="1800" dirty="0">
                <a:latin typeface="Calibri" panose="020F0502020204030204" charset="0"/>
                <a:cs typeface="Calibri" panose="020F0502020204030204" charset="0"/>
                <a:sym typeface="+mn-ea"/>
              </a:rPr>
              <a:t>c)Recently, there have numerous publications reporting on...</a:t>
            </a:r>
          </a:p>
          <a:p>
            <a:pPr marL="0" indent="0" algn="just">
              <a:buNone/>
            </a:pPr>
            <a:r>
              <a:rPr lang="en-US" altLang="zh-CN" sz="1800" dirty="0">
                <a:latin typeface="Calibri" panose="020F0502020204030204" charset="0"/>
                <a:cs typeface="Calibri" panose="020F0502020204030204" charset="0"/>
                <a:sym typeface="+mn-ea"/>
              </a:rPr>
              <a:t>d)This study was designed/conducted to evaluate...</a:t>
            </a:r>
          </a:p>
          <a:p>
            <a:pPr marL="0" indent="0" algn="just">
              <a:buNone/>
            </a:pPr>
            <a:r>
              <a:rPr lang="en-US" altLang="zh-CN" sz="1800" dirty="0">
                <a:latin typeface="Calibri" panose="020F0502020204030204" charset="0"/>
                <a:cs typeface="Calibri" panose="020F0502020204030204" charset="0"/>
                <a:sym typeface="+mn-ea"/>
              </a:rPr>
              <a:t>e)We can now hypothesize with some confidence that...</a:t>
            </a:r>
          </a:p>
          <a:p>
            <a:pPr marL="0" indent="0" algn="just">
              <a:buNone/>
            </a:pPr>
            <a:r>
              <a:rPr lang="en-US" altLang="zh-CN" sz="1800" dirty="0">
                <a:latin typeface="Calibri" panose="020F0502020204030204" charset="0"/>
                <a:cs typeface="Calibri" panose="020F0502020204030204" charset="0"/>
                <a:sym typeface="+mn-ea"/>
              </a:rPr>
              <a:t>f)Researchers have recently focused their attention on...</a:t>
            </a:r>
          </a:p>
          <a:p>
            <a:pPr marL="0" indent="0" algn="just">
              <a:buNone/>
            </a:pPr>
            <a:r>
              <a:rPr lang="en-US" altLang="zh-CN" sz="1800" dirty="0">
                <a:latin typeface="Calibri" panose="020F0502020204030204" charset="0"/>
                <a:cs typeface="Calibri" panose="020F0502020204030204" charset="0"/>
                <a:sym typeface="+mn-ea"/>
              </a:rPr>
              <a:t>g)However, there exists little research/attention...</a:t>
            </a:r>
          </a:p>
          <a:p>
            <a:pPr marL="0" indent="0" algn="just">
              <a:buNone/>
            </a:pPr>
            <a:r>
              <a:rPr sz="1800" dirty="0">
                <a:latin typeface="Calibri" panose="020F0502020204030204" charset="0"/>
                <a:cs typeface="Calibri" panose="020F0502020204030204" charset="0"/>
                <a:sym typeface="+mn-ea"/>
              </a:rPr>
              <a:t>h)We have put forward a hypothesis to test...</a:t>
            </a:r>
          </a:p>
          <a:p>
            <a:pPr marL="0" indent="0" algn="just">
              <a:buNone/>
            </a:pPr>
            <a:r>
              <a:rPr sz="1800" dirty="0">
                <a:latin typeface="Calibri" panose="020F0502020204030204" charset="0"/>
                <a:cs typeface="Calibri" panose="020F0502020204030204" charset="0"/>
                <a:sym typeface="+mn-ea"/>
              </a:rPr>
              <a:t>i)Recently, there has been growing interest in/concern about...</a:t>
            </a:r>
          </a:p>
          <a:p>
            <a:pPr marL="0" indent="0" algn="just">
              <a:buNone/>
            </a:pPr>
            <a:r>
              <a:rPr sz="1800" dirty="0">
                <a:latin typeface="Calibri" panose="020F0502020204030204" charset="0"/>
                <a:cs typeface="Calibri" panose="020F0502020204030204" charset="0"/>
                <a:sym typeface="+mn-ea"/>
              </a:rPr>
              <a:t>j)None of these studies/findings prove...</a:t>
            </a:r>
          </a:p>
          <a:p>
            <a:pPr marL="0" indent="0" algn="just">
              <a:buNone/>
            </a:pPr>
            <a:r>
              <a:rPr sz="1800" dirty="0">
                <a:latin typeface="Calibri" panose="020F0502020204030204" charset="0"/>
                <a:cs typeface="Calibri" panose="020F0502020204030204" charset="0"/>
                <a:sym typeface="+mn-ea"/>
              </a:rPr>
              <a:t>k)It is the purpose of the present paper to provide...</a:t>
            </a:r>
          </a:p>
          <a:p>
            <a:pPr marL="0" indent="0" algn="just">
              <a:buNone/>
            </a:pPr>
            <a:r>
              <a:rPr sz="1800" dirty="0">
                <a:latin typeface="Calibri" panose="020F0502020204030204" charset="0"/>
                <a:cs typeface="Calibri" panose="020F0502020204030204" charset="0"/>
                <a:sym typeface="+mn-ea"/>
              </a:rPr>
              <a:t>l)There is, however, little information/attention/work/research/regarding...</a:t>
            </a:r>
          </a:p>
          <a:p>
            <a:pPr marL="0" indent="0" algn="just">
              <a:buNone/>
            </a:pPr>
            <a:r>
              <a:rPr sz="1800" dirty="0">
                <a:latin typeface="Calibri" panose="020F0502020204030204" charset="0"/>
                <a:cs typeface="Calibri" panose="020F0502020204030204" charset="0"/>
                <a:sym typeface="+mn-ea"/>
              </a:rPr>
              <a:t>m)Two hypotheses regarding...are formulated as follows:</a:t>
            </a:r>
          </a:p>
          <a:p>
            <a:pPr marL="0" indent="0" algn="just">
              <a:buNone/>
            </a:pPr>
            <a:r>
              <a:rPr sz="1800" dirty="0">
                <a:latin typeface="Calibri" panose="020F0502020204030204" charset="0"/>
                <a:cs typeface="Calibri" panose="020F0502020204030204" charset="0"/>
                <a:sym typeface="+mn-ea"/>
              </a:rPr>
              <a:t>n)There have been few specific reports in the literature of...</a:t>
            </a:r>
          </a:p>
          <a:p>
            <a:pPr marL="0" indent="0" algn="just">
              <a:buNone/>
            </a:pPr>
            <a:r>
              <a:rPr sz="1800" dirty="0">
                <a:latin typeface="Calibri" panose="020F0502020204030204" charset="0"/>
                <a:cs typeface="Calibri" panose="020F0502020204030204" charset="0"/>
                <a:sym typeface="+mn-ea"/>
              </a:rPr>
              <a:t>1)Specifying the purpose of the research:</a:t>
            </a:r>
            <a:r>
              <a:rPr lang="en-US" sz="1800" dirty="0">
                <a:latin typeface="Calibri" panose="020F0502020204030204" charset="0"/>
                <a:cs typeface="Calibri" panose="020F0502020204030204" charset="0"/>
                <a:sym typeface="+mn-ea"/>
              </a:rPr>
              <a:t> _________________________________</a:t>
            </a:r>
            <a:r>
              <a:rPr sz="1800" dirty="0">
                <a:latin typeface="Calibri" panose="020F0502020204030204" charset="0"/>
                <a:cs typeface="Calibri" panose="020F0502020204030204" charset="0"/>
                <a:sym typeface="+mn-ea"/>
              </a:rPr>
              <a:t> 	</a:t>
            </a:r>
          </a:p>
          <a:p>
            <a:pPr marL="0" indent="0" algn="just">
              <a:buNone/>
            </a:pPr>
            <a:r>
              <a:rPr sz="1800" dirty="0">
                <a:latin typeface="Calibri" panose="020F0502020204030204" charset="0"/>
                <a:cs typeface="Calibri" panose="020F0502020204030204" charset="0"/>
                <a:sym typeface="+mn-ea"/>
              </a:rPr>
              <a:t>2)Indicating the limitation of previous study: </a:t>
            </a:r>
            <a:r>
              <a:rPr lang="en-US" sz="1800" dirty="0">
                <a:latin typeface="Calibri" panose="020F0502020204030204" charset="0"/>
                <a:cs typeface="Calibri" panose="020F0502020204030204" charset="0"/>
                <a:sym typeface="+mn-ea"/>
              </a:rPr>
              <a:t>______________________________</a:t>
            </a:r>
            <a:r>
              <a:rPr sz="1800" dirty="0">
                <a:latin typeface="Calibri" panose="020F0502020204030204" charset="0"/>
                <a:cs typeface="Calibri" panose="020F0502020204030204" charset="0"/>
                <a:sym typeface="+mn-ea"/>
              </a:rPr>
              <a:t>  	</a:t>
            </a:r>
          </a:p>
          <a:p>
            <a:pPr marL="0" indent="0" algn="just">
              <a:buNone/>
            </a:pPr>
            <a:r>
              <a:rPr sz="1800" dirty="0">
                <a:latin typeface="Calibri" panose="020F0502020204030204" charset="0"/>
                <a:cs typeface="Calibri" panose="020F0502020204030204" charset="0"/>
                <a:sym typeface="+mn-ea"/>
              </a:rPr>
              <a:t>3)Making a hypothesis of the research:	 </a:t>
            </a:r>
            <a:r>
              <a:rPr lang="en-US" sz="1800" dirty="0">
                <a:latin typeface="Calibri" panose="020F0502020204030204" charset="0"/>
                <a:cs typeface="Calibri" panose="020F0502020204030204" charset="0"/>
                <a:sym typeface="+mn-ea"/>
              </a:rPr>
              <a:t>__________________________________</a:t>
            </a:r>
            <a:r>
              <a:rPr sz="1800" dirty="0">
                <a:latin typeface="Calibri" panose="020F0502020204030204" charset="0"/>
                <a:cs typeface="Calibri" panose="020F0502020204030204" charset="0"/>
                <a:sym typeface="+mn-ea"/>
              </a:rPr>
              <a:t>	</a:t>
            </a:r>
          </a:p>
          <a:p>
            <a:pPr marL="0" indent="0" algn="just">
              <a:buNone/>
            </a:pPr>
            <a:r>
              <a:rPr sz="1800" dirty="0">
                <a:latin typeface="Calibri" panose="020F0502020204030204" charset="0"/>
                <a:cs typeface="Calibri" panose="020F0502020204030204" charset="0"/>
                <a:sym typeface="+mn-ea"/>
              </a:rPr>
              <a:t>4)Introducing the importance of the research area:  </a:t>
            </a:r>
            <a:r>
              <a:rPr lang="en-US" sz="1800" dirty="0">
                <a:latin typeface="Calibri" panose="020F0502020204030204" charset="0"/>
                <a:cs typeface="Calibri" panose="020F0502020204030204" charset="0"/>
                <a:sym typeface="+mn-ea"/>
              </a:rPr>
              <a:t>_________________________</a:t>
            </a:r>
            <a:r>
              <a:rPr sz="1800" dirty="0">
                <a:latin typeface="Calibri" panose="020F0502020204030204" charset="0"/>
                <a:cs typeface="Calibri" panose="020F0502020204030204" charset="0"/>
                <a:sym typeface="+mn-ea"/>
              </a:rPr>
              <a:t>	</a:t>
            </a:r>
          </a:p>
        </p:txBody>
      </p:sp>
      <p:sp>
        <p:nvSpPr>
          <p:cNvPr id="4" name="矩形 3">
            <a:extLst>
              <a:ext uri="{FF2B5EF4-FFF2-40B4-BE49-F238E27FC236}">
                <a16:creationId xmlns:a16="http://schemas.microsoft.com/office/drawing/2014/main" id="{28BF53BE-61E3-B7A4-CE19-8FB6DA27DA44}"/>
              </a:ext>
            </a:extLst>
          </p:cNvPr>
          <p:cNvSpPr/>
          <p:nvPr/>
        </p:nvSpPr>
        <p:spPr>
          <a:xfrm>
            <a:off x="4788024" y="5301208"/>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 d k </a:t>
            </a:r>
            <a:endParaRPr lang="zh-CN" altLang="en-US" dirty="0"/>
          </a:p>
        </p:txBody>
      </p:sp>
      <p:sp>
        <p:nvSpPr>
          <p:cNvPr id="5" name="矩形 4">
            <a:extLst>
              <a:ext uri="{FF2B5EF4-FFF2-40B4-BE49-F238E27FC236}">
                <a16:creationId xmlns:a16="http://schemas.microsoft.com/office/drawing/2014/main" id="{6320A243-B0F6-AD44-2824-DD3AA72AA26C}"/>
              </a:ext>
            </a:extLst>
          </p:cNvPr>
          <p:cNvSpPr/>
          <p:nvPr/>
        </p:nvSpPr>
        <p:spPr>
          <a:xfrm>
            <a:off x="4795108" y="5661248"/>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 g j l n</a:t>
            </a:r>
            <a:endParaRPr lang="zh-CN" altLang="en-US" dirty="0"/>
          </a:p>
        </p:txBody>
      </p:sp>
      <p:sp>
        <p:nvSpPr>
          <p:cNvPr id="6" name="矩形 5">
            <a:extLst>
              <a:ext uri="{FF2B5EF4-FFF2-40B4-BE49-F238E27FC236}">
                <a16:creationId xmlns:a16="http://schemas.microsoft.com/office/drawing/2014/main" id="{BFBE97B3-1F7A-33C6-62A8-ACE823FC9999}"/>
              </a:ext>
            </a:extLst>
          </p:cNvPr>
          <p:cNvSpPr/>
          <p:nvPr/>
        </p:nvSpPr>
        <p:spPr>
          <a:xfrm>
            <a:off x="4795108" y="5996437"/>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 h m</a:t>
            </a:r>
            <a:endParaRPr lang="zh-CN" altLang="en-US" dirty="0"/>
          </a:p>
        </p:txBody>
      </p:sp>
      <p:sp>
        <p:nvSpPr>
          <p:cNvPr id="7" name="矩形 6">
            <a:extLst>
              <a:ext uri="{FF2B5EF4-FFF2-40B4-BE49-F238E27FC236}">
                <a16:creationId xmlns:a16="http://schemas.microsoft.com/office/drawing/2014/main" id="{54DDC065-7E26-F1B7-2F09-5FFD47D008AA}"/>
              </a:ext>
            </a:extLst>
          </p:cNvPr>
          <p:cNvSpPr/>
          <p:nvPr/>
        </p:nvSpPr>
        <p:spPr>
          <a:xfrm>
            <a:off x="5292080" y="6308250"/>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 f </a:t>
            </a:r>
            <a:r>
              <a:rPr lang="en-US" altLang="zh-CN" dirty="0" err="1"/>
              <a:t>i</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179070" y="1700530"/>
            <a:ext cx="8538845" cy="1428760"/>
          </a:xfrm>
        </p:spPr>
        <p:txBody>
          <a:bodyPr>
            <a:noAutofit/>
          </a:bodyPr>
          <a:lstStyle/>
          <a:p>
            <a:pPr marL="0" indent="0" algn="just">
              <a:buNone/>
            </a:pPr>
            <a:r>
              <a:rPr lang="en-US" sz="3600" b="1" dirty="0">
                <a:latin typeface="Calibri" panose="020F0502020204030204" charset="0"/>
                <a:cs typeface="Calibri" panose="020F0502020204030204" charset="0"/>
                <a:sym typeface="+mn-ea"/>
              </a:rPr>
              <a:t>7. When writing the Introduction section, use active voice as much as possible. It is fine to use first person, but do not overuse it. Simple present tense, present perfect tense and simple past tense are three main verb tenses used in this section.</a:t>
            </a:r>
          </a:p>
          <a:p>
            <a:pPr marL="0" indent="0" algn="just">
              <a:buNone/>
            </a:pPr>
            <a:endParaRPr altLang="zh-CN" sz="36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2" cstate="print"/>
          <a:srcRect/>
          <a:stretch>
            <a:fillRect/>
          </a:stretch>
        </p:blipFill>
        <p:spPr bwMode="auto">
          <a:xfrm>
            <a:off x="395536" y="188890"/>
            <a:ext cx="2592288" cy="1428760"/>
          </a:xfrm>
          <a:prstGeom prst="rect">
            <a:avLst/>
          </a:prstGeom>
          <a:noFill/>
          <a:ln w="9525">
            <a:noFill/>
            <a:miter lim="800000"/>
            <a:headEnd/>
            <a:tailEnd/>
          </a:ln>
        </p:spPr>
      </p:pic>
      <p:sp>
        <p:nvSpPr>
          <p:cNvPr id="4" name="文本框 3">
            <a:extLst>
              <a:ext uri="{FF2B5EF4-FFF2-40B4-BE49-F238E27FC236}">
                <a16:creationId xmlns:a16="http://schemas.microsoft.com/office/drawing/2014/main" id="{4EB490E7-FCF9-E3B7-1FD4-E223089FB51C}"/>
              </a:ext>
            </a:extLst>
          </p:cNvPr>
          <p:cNvSpPr txBox="1"/>
          <p:nvPr/>
        </p:nvSpPr>
        <p:spPr>
          <a:xfrm>
            <a:off x="3347864" y="1124744"/>
            <a:ext cx="3456384" cy="461665"/>
          </a:xfrm>
          <a:prstGeom prst="rect">
            <a:avLst/>
          </a:prstGeom>
          <a:noFill/>
        </p:spPr>
        <p:txBody>
          <a:bodyPr wrap="square" rtlCol="0">
            <a:spAutoFit/>
          </a:bodyPr>
          <a:lstStyle/>
          <a:p>
            <a:r>
              <a:rPr lang="en-US" altLang="zh-CN" sz="2400" dirty="0"/>
              <a:t>Language characteristics</a:t>
            </a: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179070" y="1700530"/>
            <a:ext cx="8538845" cy="4293870"/>
          </a:xfrm>
        </p:spPr>
        <p:txBody>
          <a:bodyPr>
            <a:noAutofit/>
          </a:bodyPr>
          <a:lstStyle/>
          <a:p>
            <a:pPr algn="just"/>
            <a:r>
              <a:rPr lang="en-US" altLang="zh-CN" sz="2400" dirty="0"/>
              <a:t>We aim to conduct a detailed comparative analysis of English research articles by L1 English and Chinese scholars</a:t>
            </a:r>
          </a:p>
          <a:p>
            <a:pPr algn="just"/>
            <a:r>
              <a:rPr lang="en-US" altLang="zh-CN" sz="2400" dirty="0"/>
              <a:t>We have identified several key factors that influence the quality of machine translation outputs.</a:t>
            </a:r>
          </a:p>
          <a:p>
            <a:pPr algn="just"/>
            <a:r>
              <a:rPr lang="en-US" altLang="zh-CN" sz="2400" dirty="0"/>
              <a:t>We conducted a systematic review of existing literature on the perceptions of violence among youth and adolescents in post-apartheid South Africa.</a:t>
            </a:r>
          </a:p>
          <a:p>
            <a:pPr algn="just"/>
            <a:r>
              <a:rPr lang="en-US" altLang="zh-CN" sz="2400" dirty="0"/>
              <a:t>We explore the differences in how individualistic and collectivistic societies perceive and celebrate heroes.</a:t>
            </a:r>
            <a:endParaRPr sz="2400" dirty="0">
              <a:latin typeface="Calibri" panose="020F0502020204030204" charset="0"/>
              <a:cs typeface="Calibri" panose="020F0502020204030204" charset="0"/>
              <a:sym typeface="+mn-ea"/>
            </a:endParaRPr>
          </a:p>
          <a:p>
            <a:pPr algn="just"/>
            <a:r>
              <a:rPr lang="en-US" altLang="zh-CN" sz="2400" dirty="0"/>
              <a:t>We have highlighted the nuanced and overlapping emotional experiences that challenge the dichotomy of human versus machine.</a:t>
            </a:r>
            <a:endParaRPr sz="2400" dirty="0">
              <a:latin typeface="Calibri" panose="020F0502020204030204" charset="0"/>
              <a:cs typeface="Calibri" panose="020F0502020204030204" charset="0"/>
              <a:sym typeface="+mn-ea"/>
            </a:endParaRPr>
          </a:p>
        </p:txBody>
      </p:sp>
      <p:pic>
        <p:nvPicPr>
          <p:cNvPr id="3074" name="Picture 2"/>
          <p:cNvPicPr>
            <a:picLocks noChangeAspect="1" noChangeArrowheads="1"/>
          </p:cNvPicPr>
          <p:nvPr/>
        </p:nvPicPr>
        <p:blipFill>
          <a:blip r:embed="rId2" cstate="print"/>
          <a:srcRect/>
          <a:stretch>
            <a:fillRect/>
          </a:stretch>
        </p:blipFill>
        <p:spPr bwMode="auto">
          <a:xfrm>
            <a:off x="467544" y="188890"/>
            <a:ext cx="2376264" cy="1428760"/>
          </a:xfrm>
          <a:prstGeom prst="rect">
            <a:avLst/>
          </a:prstGeom>
          <a:noFill/>
          <a:ln w="9525">
            <a:noFill/>
            <a:miter lim="800000"/>
            <a:headEnd/>
            <a:tailEnd/>
          </a:ln>
        </p:spPr>
      </p:pic>
      <p:sp>
        <p:nvSpPr>
          <p:cNvPr id="4" name="文本框 3">
            <a:extLst>
              <a:ext uri="{FF2B5EF4-FFF2-40B4-BE49-F238E27FC236}">
                <a16:creationId xmlns:a16="http://schemas.microsoft.com/office/drawing/2014/main" id="{EF837092-91FD-5AB9-BD4D-3B795A1284E4}"/>
              </a:ext>
            </a:extLst>
          </p:cNvPr>
          <p:cNvSpPr txBox="1"/>
          <p:nvPr/>
        </p:nvSpPr>
        <p:spPr>
          <a:xfrm>
            <a:off x="3347864" y="1124744"/>
            <a:ext cx="3456384" cy="461665"/>
          </a:xfrm>
          <a:prstGeom prst="rect">
            <a:avLst/>
          </a:prstGeom>
          <a:noFill/>
        </p:spPr>
        <p:txBody>
          <a:bodyPr wrap="square" rtlCol="0">
            <a:spAutoFit/>
          </a:bodyPr>
          <a:lstStyle/>
          <a:p>
            <a:r>
              <a:rPr lang="en-US" altLang="zh-CN" sz="2400" dirty="0"/>
              <a:t>Language characteristics</a:t>
            </a:r>
            <a:endParaRPr lang="zh-CN"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179070" y="1700530"/>
            <a:ext cx="8538845" cy="4293870"/>
          </a:xfrm>
        </p:spPr>
        <p:txBody>
          <a:bodyPr>
            <a:noAutofit/>
          </a:bodyPr>
          <a:lstStyle/>
          <a:p>
            <a:pPr marL="0" indent="0" algn="just">
              <a:buNone/>
            </a:pPr>
            <a:r>
              <a:rPr lang="en-US" sz="2000" b="1" dirty="0">
                <a:latin typeface="Calibri" panose="020F0502020204030204" charset="0"/>
                <a:cs typeface="Calibri" panose="020F0502020204030204" charset="0"/>
                <a:sym typeface="+mn-ea"/>
              </a:rPr>
              <a:t>8 The following part is excerpted from an introduction of an academic paper. Please fill in the blanks with correct forms of the verbs in brackets.</a:t>
            </a:r>
          </a:p>
          <a:p>
            <a:pPr marL="0" indent="0" algn="just">
              <a:buNone/>
            </a:pPr>
            <a:r>
              <a:rPr lang="en-US" sz="2000" dirty="0">
                <a:latin typeface="Calibri" panose="020F0502020204030204" charset="0"/>
                <a:cs typeface="Calibri" panose="020F0502020204030204" charset="0"/>
                <a:sym typeface="+mn-ea"/>
              </a:rPr>
              <a:t>           </a:t>
            </a:r>
            <a:r>
              <a:rPr altLang="zh-CN" sz="2000" dirty="0">
                <a:latin typeface="Calibri" panose="020F0502020204030204" charset="0"/>
                <a:cs typeface="Calibri" panose="020F0502020204030204" charset="0"/>
                <a:sym typeface="+mn-ea"/>
              </a:rPr>
              <a:t>According  to Spolsky, there </a:t>
            </a:r>
            <a:r>
              <a:rPr lang="en-US" sz="2000" dirty="0">
                <a:latin typeface="Calibri" panose="020F0502020204030204" charset="0"/>
                <a:cs typeface="Calibri" panose="020F0502020204030204" charset="0"/>
                <a:sym typeface="+mn-ea"/>
              </a:rPr>
              <a:t>____________</a:t>
            </a:r>
            <a:r>
              <a:rPr altLang="zh-CN" sz="2000" dirty="0">
                <a:latin typeface="Calibri" panose="020F0502020204030204" charset="0"/>
                <a:cs typeface="Calibri" panose="020F0502020204030204" charset="0"/>
                <a:sym typeface="+mn-ea"/>
              </a:rPr>
              <a:t>	(be) three main trends in the area of language testing: the pre-scientific approach, the psychometric-structuralist approach, and the Psycholinguistic-sociolinguistic approach. Multiple choice</a:t>
            </a:r>
            <a:r>
              <a:rPr lang="en-US" sz="2000" dirty="0">
                <a:latin typeface="Calibri" panose="020F0502020204030204" charset="0"/>
                <a:cs typeface="Calibri" panose="020F0502020204030204" charset="0"/>
                <a:sym typeface="+mn-ea"/>
              </a:rPr>
              <a:t> ____________</a:t>
            </a:r>
            <a:r>
              <a:rPr altLang="zh-CN" sz="2000" dirty="0">
                <a:latin typeface="Calibri" panose="020F0502020204030204" charset="0"/>
                <a:cs typeface="Calibri" panose="020F0502020204030204" charset="0"/>
                <a:sym typeface="+mn-ea"/>
              </a:rPr>
              <a:t> (be) just one of the testing techniques resulting from psychometric- structuralist  approach. This approach</a:t>
            </a:r>
            <a:r>
              <a:rPr lang="en-US" altLang="zh-CN" sz="2000" dirty="0">
                <a:latin typeface="Calibri" panose="020F0502020204030204" charset="0"/>
                <a:cs typeface="Calibri" panose="020F0502020204030204" charset="0"/>
                <a:sym typeface="+mn-ea"/>
              </a:rPr>
              <a:t> ____________       </a:t>
            </a:r>
            <a:r>
              <a:rPr altLang="zh-CN" sz="2000" dirty="0">
                <a:latin typeface="Calibri" panose="020F0502020204030204" charset="0"/>
                <a:cs typeface="Calibri" panose="020F0502020204030204" charset="0"/>
                <a:sym typeface="+mn-ea"/>
              </a:rPr>
              <a:t>(believe)  that testing can  be</a:t>
            </a:r>
            <a:r>
              <a:rPr lang="en-US" sz="2000" dirty="0">
                <a:latin typeface="Calibri" panose="020F0502020204030204" charset="0"/>
                <a:cs typeface="Calibri" panose="020F0502020204030204" charset="0"/>
                <a:sym typeface="+mn-ea"/>
              </a:rPr>
              <a:t> </a:t>
            </a:r>
            <a:r>
              <a:rPr altLang="zh-CN" sz="2000" dirty="0">
                <a:latin typeface="Calibri" panose="020F0502020204030204" charset="0"/>
                <a:cs typeface="Calibri" panose="020F0502020204030204" charset="0"/>
                <a:sym typeface="+mn-ea"/>
              </a:rPr>
              <a:t>objective, precise, reliable and scientific. This </a:t>
            </a:r>
            <a:r>
              <a:rPr lang="en-US" sz="2000" dirty="0">
                <a:latin typeface="Calibri" panose="020F0502020204030204" charset="0"/>
                <a:cs typeface="Calibri" panose="020F0502020204030204" charset="0"/>
                <a:sym typeface="+mn-ea"/>
              </a:rPr>
              <a:t>____________ </a:t>
            </a:r>
            <a:r>
              <a:rPr altLang="zh-CN" sz="2000" dirty="0">
                <a:latin typeface="Calibri" panose="020F0502020204030204" charset="0"/>
                <a:cs typeface="Calibri" panose="020F0502020204030204" charset="0"/>
                <a:sym typeface="+mn-ea"/>
              </a:rPr>
              <a:t>(lead), on one hand, to the development of techniques to make traditional tests more reliable, and, on the other hand, to the development of tests with multiple choice questions (Theo van Els  1984: 325). MC </a:t>
            </a:r>
            <a:r>
              <a:rPr lang="en-US" sz="2000" dirty="0">
                <a:latin typeface="Calibri" panose="020F0502020204030204" charset="0"/>
                <a:cs typeface="Calibri" panose="020F0502020204030204" charset="0"/>
                <a:sym typeface="+mn-ea"/>
              </a:rPr>
              <a:t>____________</a:t>
            </a:r>
            <a:r>
              <a:rPr altLang="zh-CN" sz="2000" dirty="0">
                <a:latin typeface="Calibri" panose="020F0502020204030204" charset="0"/>
                <a:cs typeface="Calibri" panose="020F0502020204030204" charset="0"/>
                <a:sym typeface="+mn-ea"/>
              </a:rPr>
              <a:t>(use) only in discrete-point test then. Although testing theories </a:t>
            </a:r>
            <a:r>
              <a:rPr lang="en-US" sz="2000" dirty="0">
                <a:latin typeface="Calibri" panose="020F0502020204030204" charset="0"/>
                <a:cs typeface="Calibri" panose="020F0502020204030204" charset="0"/>
                <a:sym typeface="+mn-ea"/>
              </a:rPr>
              <a:t>____________ </a:t>
            </a:r>
            <a:r>
              <a:rPr altLang="zh-CN" sz="2000" dirty="0">
                <a:latin typeface="Calibri" panose="020F0502020204030204" charset="0"/>
                <a:cs typeface="Calibri" panose="020F0502020204030204" charset="0"/>
                <a:sym typeface="+mn-ea"/>
              </a:rPr>
              <a:t>(advance) over the last few decades, MC  </a:t>
            </a:r>
            <a:r>
              <a:rPr lang="en-US" sz="2000" dirty="0">
                <a:latin typeface="Calibri" panose="020F0502020204030204" charset="0"/>
                <a:cs typeface="Calibri" panose="020F0502020204030204" charset="0"/>
                <a:sym typeface="+mn-ea"/>
              </a:rPr>
              <a:t>____________</a:t>
            </a:r>
            <a:r>
              <a:rPr altLang="zh-CN" sz="2000" dirty="0">
                <a:latin typeface="Calibri" panose="020F0502020204030204" charset="0"/>
                <a:cs typeface="Calibri" panose="020F0502020204030204" charset="0"/>
                <a:sym typeface="+mn-ea"/>
              </a:rPr>
              <a:t>	 (inherit) thereafter as a valuable testing technique.</a:t>
            </a:r>
          </a:p>
        </p:txBody>
      </p:sp>
      <p:pic>
        <p:nvPicPr>
          <p:cNvPr id="3074" name="Picture 2"/>
          <p:cNvPicPr>
            <a:picLocks noChangeAspect="1" noChangeArrowheads="1"/>
          </p:cNvPicPr>
          <p:nvPr/>
        </p:nvPicPr>
        <p:blipFill>
          <a:blip r:embed="rId2" cstate="print"/>
          <a:srcRect/>
          <a:stretch>
            <a:fillRect/>
          </a:stretch>
        </p:blipFill>
        <p:spPr bwMode="auto">
          <a:xfrm>
            <a:off x="539552" y="188890"/>
            <a:ext cx="2376264" cy="1428760"/>
          </a:xfrm>
          <a:prstGeom prst="rect">
            <a:avLst/>
          </a:prstGeom>
          <a:noFill/>
          <a:ln w="9525">
            <a:noFill/>
            <a:miter lim="800000"/>
            <a:headEnd/>
            <a:tailEnd/>
          </a:ln>
        </p:spPr>
      </p:pic>
      <p:sp>
        <p:nvSpPr>
          <p:cNvPr id="4" name="矩形 3">
            <a:extLst>
              <a:ext uri="{FF2B5EF4-FFF2-40B4-BE49-F238E27FC236}">
                <a16:creationId xmlns:a16="http://schemas.microsoft.com/office/drawing/2014/main" id="{9445341F-85EB-C3DF-D5A9-F0B7C586CD43}"/>
              </a:ext>
            </a:extLst>
          </p:cNvPr>
          <p:cNvSpPr/>
          <p:nvPr/>
        </p:nvSpPr>
        <p:spPr>
          <a:xfrm>
            <a:off x="4067944" y="2348880"/>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are</a:t>
            </a:r>
            <a:endParaRPr lang="zh-CN" altLang="en-US" dirty="0"/>
          </a:p>
        </p:txBody>
      </p:sp>
      <p:sp>
        <p:nvSpPr>
          <p:cNvPr id="5" name="矩形 4">
            <a:extLst>
              <a:ext uri="{FF2B5EF4-FFF2-40B4-BE49-F238E27FC236}">
                <a16:creationId xmlns:a16="http://schemas.microsoft.com/office/drawing/2014/main" id="{254C89AC-7959-DE25-7CF1-C431A1A4D638}"/>
              </a:ext>
            </a:extLst>
          </p:cNvPr>
          <p:cNvSpPr/>
          <p:nvPr/>
        </p:nvSpPr>
        <p:spPr>
          <a:xfrm>
            <a:off x="2123728" y="3298284"/>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is</a:t>
            </a:r>
            <a:endParaRPr lang="zh-CN" altLang="en-US" dirty="0"/>
          </a:p>
        </p:txBody>
      </p:sp>
      <p:sp>
        <p:nvSpPr>
          <p:cNvPr id="6" name="矩形 5">
            <a:extLst>
              <a:ext uri="{FF2B5EF4-FFF2-40B4-BE49-F238E27FC236}">
                <a16:creationId xmlns:a16="http://schemas.microsoft.com/office/drawing/2014/main" id="{C2F79018-A850-7A93-27D1-AC4E864061C1}"/>
              </a:ext>
            </a:extLst>
          </p:cNvPr>
          <p:cNvSpPr/>
          <p:nvPr/>
        </p:nvSpPr>
        <p:spPr>
          <a:xfrm>
            <a:off x="7092280" y="3599617"/>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believes</a:t>
            </a:r>
            <a:endParaRPr lang="zh-CN" altLang="en-US" dirty="0"/>
          </a:p>
        </p:txBody>
      </p:sp>
      <p:sp>
        <p:nvSpPr>
          <p:cNvPr id="7" name="矩形 6">
            <a:extLst>
              <a:ext uri="{FF2B5EF4-FFF2-40B4-BE49-F238E27FC236}">
                <a16:creationId xmlns:a16="http://schemas.microsoft.com/office/drawing/2014/main" id="{12620661-2D95-6653-0615-48AD6F69C1AE}"/>
              </a:ext>
            </a:extLst>
          </p:cNvPr>
          <p:cNvSpPr/>
          <p:nvPr/>
        </p:nvSpPr>
        <p:spPr>
          <a:xfrm>
            <a:off x="359532" y="4221088"/>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led</a:t>
            </a:r>
            <a:endParaRPr lang="zh-CN" altLang="en-US" dirty="0"/>
          </a:p>
        </p:txBody>
      </p:sp>
      <p:sp>
        <p:nvSpPr>
          <p:cNvPr id="8" name="矩形 7">
            <a:extLst>
              <a:ext uri="{FF2B5EF4-FFF2-40B4-BE49-F238E27FC236}">
                <a16:creationId xmlns:a16="http://schemas.microsoft.com/office/drawing/2014/main" id="{E2AD2831-C3F8-443D-2BB1-A6A4B9254B39}"/>
              </a:ext>
            </a:extLst>
          </p:cNvPr>
          <p:cNvSpPr/>
          <p:nvPr/>
        </p:nvSpPr>
        <p:spPr>
          <a:xfrm>
            <a:off x="359532" y="5133998"/>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was used</a:t>
            </a:r>
            <a:endParaRPr lang="zh-CN" altLang="en-US" dirty="0"/>
          </a:p>
        </p:txBody>
      </p:sp>
      <p:sp>
        <p:nvSpPr>
          <p:cNvPr id="9" name="矩形 8">
            <a:extLst>
              <a:ext uri="{FF2B5EF4-FFF2-40B4-BE49-F238E27FC236}">
                <a16:creationId xmlns:a16="http://schemas.microsoft.com/office/drawing/2014/main" id="{7A254F46-673D-C0AE-CDD3-648DFA02B3C6}"/>
              </a:ext>
            </a:extLst>
          </p:cNvPr>
          <p:cNvSpPr/>
          <p:nvPr/>
        </p:nvSpPr>
        <p:spPr>
          <a:xfrm>
            <a:off x="338743" y="5446211"/>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advanced</a:t>
            </a:r>
            <a:endParaRPr lang="zh-CN" altLang="en-US" dirty="0"/>
          </a:p>
        </p:txBody>
      </p:sp>
      <p:sp>
        <p:nvSpPr>
          <p:cNvPr id="10" name="矩形 9">
            <a:extLst>
              <a:ext uri="{FF2B5EF4-FFF2-40B4-BE49-F238E27FC236}">
                <a16:creationId xmlns:a16="http://schemas.microsoft.com/office/drawing/2014/main" id="{972B3839-42A8-28C4-64CA-CBAE83974D90}"/>
              </a:ext>
            </a:extLst>
          </p:cNvPr>
          <p:cNvSpPr/>
          <p:nvPr/>
        </p:nvSpPr>
        <p:spPr>
          <a:xfrm>
            <a:off x="6156176" y="5446210"/>
            <a:ext cx="2232248"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Has been inherited</a:t>
            </a:r>
            <a:endParaRPr lang="zh-CN" altLang="en-US" dirty="0"/>
          </a:p>
        </p:txBody>
      </p:sp>
      <p:sp>
        <p:nvSpPr>
          <p:cNvPr id="11" name="文本框 10">
            <a:extLst>
              <a:ext uri="{FF2B5EF4-FFF2-40B4-BE49-F238E27FC236}">
                <a16:creationId xmlns:a16="http://schemas.microsoft.com/office/drawing/2014/main" id="{5AC62460-A9C0-F0F9-1E8F-213F582437A4}"/>
              </a:ext>
            </a:extLst>
          </p:cNvPr>
          <p:cNvSpPr txBox="1"/>
          <p:nvPr/>
        </p:nvSpPr>
        <p:spPr>
          <a:xfrm>
            <a:off x="3347864" y="1124744"/>
            <a:ext cx="3456384" cy="461665"/>
          </a:xfrm>
          <a:prstGeom prst="rect">
            <a:avLst/>
          </a:prstGeom>
          <a:noFill/>
        </p:spPr>
        <p:txBody>
          <a:bodyPr wrap="square" rtlCol="0">
            <a:spAutoFit/>
          </a:bodyPr>
          <a:lstStyle/>
          <a:p>
            <a:r>
              <a:rPr lang="en-US" altLang="zh-CN" sz="2400" dirty="0"/>
              <a:t>Language characteristics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380" y="116840"/>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altLang="zh-CN" sz="3555" b="1" dirty="0"/>
              <a:t>Section  B	Linguistic Strategies</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179070" y="1700530"/>
            <a:ext cx="8538845" cy="4293870"/>
          </a:xfrm>
        </p:spPr>
        <p:txBody>
          <a:bodyPr>
            <a:noAutofit/>
          </a:bodyPr>
          <a:lstStyle/>
          <a:p>
            <a:pPr marL="0" indent="0" algn="just">
              <a:buNone/>
            </a:pPr>
            <a:r>
              <a:rPr lang="en-US" sz="2000" b="1" dirty="0">
                <a:latin typeface="Calibri" panose="020F0502020204030204" charset="0"/>
                <a:cs typeface="Calibri" panose="020F0502020204030204" charset="0"/>
                <a:sym typeface="+mn-ea"/>
              </a:rPr>
              <a:t>8 The following part is excerpted from an introduction of an academic paper. Please fill in the blanks with correct forms of the verbs in brackets.</a:t>
            </a:r>
          </a:p>
          <a:p>
            <a:pPr marL="0" indent="0" algn="just">
              <a:buNone/>
            </a:pPr>
            <a:r>
              <a:rPr lang="en-US" sz="2000"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However, it </a:t>
            </a:r>
            <a:r>
              <a:rPr lang="en-US" sz="2000" dirty="0">
                <a:latin typeface="Calibri" panose="020F0502020204030204" charset="0"/>
                <a:cs typeface="Calibri" panose="020F0502020204030204" charset="0"/>
                <a:sym typeface="+mn-ea"/>
              </a:rPr>
              <a:t>____________ </a:t>
            </a:r>
            <a:r>
              <a:rPr sz="2000" dirty="0">
                <a:latin typeface="Calibri" panose="020F0502020204030204" charset="0"/>
                <a:cs typeface="Calibri" panose="020F0502020204030204" charset="0"/>
                <a:sym typeface="+mn-ea"/>
              </a:rPr>
              <a:t>(seem) that due importance has not yet been attached to MC in language testing for the past few years. Checking the Whole- length  Database  of  Chinese Academic  Journals, the authors </a:t>
            </a:r>
            <a:r>
              <a:rPr lang="en-US" sz="2000" dirty="0">
                <a:latin typeface="Calibri" panose="020F0502020204030204" charset="0"/>
                <a:cs typeface="Calibri" panose="020F0502020204030204" charset="0"/>
                <a:sym typeface="+mn-ea"/>
              </a:rPr>
              <a:t>____________ </a:t>
            </a:r>
            <a:r>
              <a:rPr sz="2000" dirty="0">
                <a:latin typeface="Calibri" panose="020F0502020204030204" charset="0"/>
                <a:cs typeface="Calibri" panose="020F0502020204030204" charset="0"/>
                <a:sym typeface="+mn-ea"/>
              </a:rPr>
              <a:t>(find) that of nearly 21,600 papers concerning English teaching and research, only eight are about MC.</a:t>
            </a:r>
          </a:p>
          <a:p>
            <a:pPr marL="0" indent="0" algn="just">
              <a:buNone/>
            </a:pPr>
            <a:r>
              <a:rPr lang="en-US" sz="2000"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It </a:t>
            </a:r>
            <a:r>
              <a:rPr lang="en-US" sz="2000" dirty="0">
                <a:latin typeface="Calibri" panose="020F0502020204030204" charset="0"/>
                <a:cs typeface="Calibri" panose="020F0502020204030204" charset="0"/>
                <a:sym typeface="+mn-ea"/>
              </a:rPr>
              <a:t>____________</a:t>
            </a:r>
            <a:r>
              <a:rPr sz="2000" dirty="0">
                <a:latin typeface="Calibri" panose="020F0502020204030204" charset="0"/>
                <a:cs typeface="Calibri" panose="020F0502020204030204" charset="0"/>
                <a:sym typeface="+mn-ea"/>
              </a:rPr>
              <a:t>(be) a bare fact that MC is an indispensable part of many authoritative English tests, such as CET, WSK, TOEFL, and GRE. But its designing principles and regulations are rarely touched upon. This paper, hoping to  draw some attention to  the  design of MC, 	</a:t>
            </a:r>
            <a:r>
              <a:rPr lang="en-US" sz="2000" dirty="0">
                <a:latin typeface="Calibri" panose="020F0502020204030204" charset="0"/>
                <a:cs typeface="Calibri" panose="020F0502020204030204" charset="0"/>
                <a:sym typeface="+mn-ea"/>
              </a:rPr>
              <a:t>____________ </a:t>
            </a:r>
            <a:r>
              <a:rPr sz="2000" dirty="0">
                <a:latin typeface="Calibri" panose="020F0502020204030204" charset="0"/>
                <a:cs typeface="Calibri" panose="020F0502020204030204" charset="0"/>
                <a:sym typeface="+mn-ea"/>
              </a:rPr>
              <a:t>(bring forth) two fundamental principles in the design of vocabulary MC options.</a:t>
            </a:r>
          </a:p>
        </p:txBody>
      </p:sp>
      <p:pic>
        <p:nvPicPr>
          <p:cNvPr id="3074" name="Picture 2"/>
          <p:cNvPicPr>
            <a:picLocks noChangeAspect="1" noChangeArrowheads="1"/>
          </p:cNvPicPr>
          <p:nvPr/>
        </p:nvPicPr>
        <p:blipFill>
          <a:blip r:embed="rId2" cstate="print"/>
          <a:srcRect/>
          <a:stretch>
            <a:fillRect/>
          </a:stretch>
        </p:blipFill>
        <p:spPr bwMode="auto">
          <a:xfrm>
            <a:off x="467544" y="188890"/>
            <a:ext cx="2448272" cy="1428760"/>
          </a:xfrm>
          <a:prstGeom prst="rect">
            <a:avLst/>
          </a:prstGeom>
          <a:noFill/>
          <a:ln w="9525">
            <a:noFill/>
            <a:miter lim="800000"/>
            <a:headEnd/>
            <a:tailEnd/>
          </a:ln>
        </p:spPr>
      </p:pic>
      <p:sp>
        <p:nvSpPr>
          <p:cNvPr id="4" name="矩形 3">
            <a:extLst>
              <a:ext uri="{FF2B5EF4-FFF2-40B4-BE49-F238E27FC236}">
                <a16:creationId xmlns:a16="http://schemas.microsoft.com/office/drawing/2014/main" id="{E2AD8135-EA2E-0A22-433B-377B44F81CBF}"/>
              </a:ext>
            </a:extLst>
          </p:cNvPr>
          <p:cNvSpPr/>
          <p:nvPr/>
        </p:nvSpPr>
        <p:spPr>
          <a:xfrm>
            <a:off x="2267744" y="2420888"/>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seems</a:t>
            </a:r>
            <a:endParaRPr lang="zh-CN" altLang="en-US" dirty="0"/>
          </a:p>
        </p:txBody>
      </p:sp>
      <p:sp>
        <p:nvSpPr>
          <p:cNvPr id="5" name="矩形 4">
            <a:extLst>
              <a:ext uri="{FF2B5EF4-FFF2-40B4-BE49-F238E27FC236}">
                <a16:creationId xmlns:a16="http://schemas.microsoft.com/office/drawing/2014/main" id="{BA9EC1B1-1754-4F19-7B58-EA286C768722}"/>
              </a:ext>
            </a:extLst>
          </p:cNvPr>
          <p:cNvSpPr/>
          <p:nvPr/>
        </p:nvSpPr>
        <p:spPr>
          <a:xfrm>
            <a:off x="7164288" y="2996952"/>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found</a:t>
            </a:r>
            <a:endParaRPr lang="zh-CN" altLang="en-US" dirty="0"/>
          </a:p>
        </p:txBody>
      </p:sp>
      <p:sp>
        <p:nvSpPr>
          <p:cNvPr id="6" name="矩形 5">
            <a:extLst>
              <a:ext uri="{FF2B5EF4-FFF2-40B4-BE49-F238E27FC236}">
                <a16:creationId xmlns:a16="http://schemas.microsoft.com/office/drawing/2014/main" id="{2D325710-F2C6-3EEC-720C-66F1598E5FBA}"/>
              </a:ext>
            </a:extLst>
          </p:cNvPr>
          <p:cNvSpPr/>
          <p:nvPr/>
        </p:nvSpPr>
        <p:spPr>
          <a:xfrm>
            <a:off x="1115616" y="3946213"/>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is</a:t>
            </a:r>
            <a:endParaRPr lang="zh-CN" altLang="en-US" dirty="0"/>
          </a:p>
        </p:txBody>
      </p:sp>
      <p:sp>
        <p:nvSpPr>
          <p:cNvPr id="7" name="矩形 6">
            <a:extLst>
              <a:ext uri="{FF2B5EF4-FFF2-40B4-BE49-F238E27FC236}">
                <a16:creationId xmlns:a16="http://schemas.microsoft.com/office/drawing/2014/main" id="{0EBF991C-68EC-1D99-D760-80D9E3D69B8A}"/>
              </a:ext>
            </a:extLst>
          </p:cNvPr>
          <p:cNvSpPr/>
          <p:nvPr/>
        </p:nvSpPr>
        <p:spPr>
          <a:xfrm>
            <a:off x="4588438" y="4896039"/>
            <a:ext cx="1368152" cy="2614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brings forth</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340" y="-27305"/>
            <a:ext cx="8262620" cy="1132840"/>
          </a:xfrm>
        </p:spPr>
        <p:txBody>
          <a:bodyPr>
            <a:normAutofit fontScale="90000"/>
          </a:bodyPr>
          <a:lstStyle/>
          <a:p>
            <a:br>
              <a:rPr lang="en-US" altLang="zh-CN" dirty="0"/>
            </a:br>
            <a:br>
              <a:rPr lang="en-US" altLang="zh-CN" dirty="0"/>
            </a:br>
            <a:r>
              <a:rPr lang="en-US" altLang="zh-CN" dirty="0"/>
              <a:t>              </a:t>
            </a:r>
            <a:r>
              <a:rPr lang="en-US" altLang="zh-CN" sz="3555" dirty="0"/>
              <a:t> </a:t>
            </a:r>
            <a:r>
              <a:rPr lang="en-US" sz="3555" b="1" dirty="0"/>
              <a:t>Summary</a:t>
            </a:r>
            <a:r>
              <a:rPr lang="en-US" altLang="zh-CN" dirty="0"/>
              <a:t> </a:t>
            </a:r>
            <a:br>
              <a:rPr lang="zh-CN" altLang="zh-CN" dirty="0"/>
            </a:br>
            <a:endParaRPr lang="zh-CN" altLang="zh-CN" dirty="0"/>
          </a:p>
        </p:txBody>
      </p:sp>
      <p:sp>
        <p:nvSpPr>
          <p:cNvPr id="3" name="内容占位符 2"/>
          <p:cNvSpPr>
            <a:spLocks noGrp="1"/>
          </p:cNvSpPr>
          <p:nvPr>
            <p:ph idx="1"/>
          </p:nvPr>
        </p:nvSpPr>
        <p:spPr>
          <a:xfrm>
            <a:off x="179070" y="1268760"/>
            <a:ext cx="8538845" cy="4725640"/>
          </a:xfrm>
        </p:spPr>
        <p:txBody>
          <a:bodyPr>
            <a:noAutofit/>
          </a:bodyPr>
          <a:lstStyle/>
          <a:p>
            <a:pPr marL="0" indent="0" algn="ctr">
              <a:buNone/>
            </a:pPr>
            <a:r>
              <a:rPr lang="en-US" sz="2000" b="1" dirty="0">
                <a:latin typeface="Calibri" panose="020F0502020204030204" charset="0"/>
                <a:cs typeface="Calibri" panose="020F0502020204030204" charset="0"/>
                <a:sym typeface="+mn-ea"/>
              </a:rPr>
              <a:t> </a:t>
            </a:r>
            <a:r>
              <a:rPr lang="en-US" sz="2000" b="1" dirty="0">
                <a:solidFill>
                  <a:srgbClr val="0070C0"/>
                </a:solidFill>
                <a:latin typeface="Calibri" panose="020F0502020204030204" charset="0"/>
                <a:cs typeface="Calibri" panose="020F0502020204030204" charset="0"/>
                <a:sym typeface="+mn-ea"/>
              </a:rPr>
              <a:t>Section A</a:t>
            </a:r>
          </a:p>
          <a:p>
            <a:pPr marL="0" indent="0" algn="just">
              <a:buNone/>
            </a:pPr>
            <a:r>
              <a:rPr lang="en-US" sz="1800" dirty="0">
                <a:latin typeface="Calibri" panose="020F0502020204030204" charset="0"/>
                <a:cs typeface="Calibri" panose="020F0502020204030204" charset="0"/>
                <a:sym typeface="+mn-ea"/>
              </a:rPr>
              <a:t>          </a:t>
            </a:r>
            <a:r>
              <a:rPr sz="1800" dirty="0">
                <a:latin typeface="Calibri" panose="020F0502020204030204" charset="0"/>
                <a:cs typeface="Calibri" panose="020F0502020204030204" charset="0"/>
                <a:sym typeface="+mn-ea"/>
              </a:rPr>
              <a:t>A good beginning is half done, so is a research paper. Composing the introduction section is of great importance. In terms of structure, a well-organized introduction presents a funnel shape, or in other words, it begins with general research topic and then narrow down to the research focus. A three-move pattern which refers to establishing research territory (move 1), establishing a niche (move 2) and occupying the niche (move 3) can be applied to writing up the introduction part.</a:t>
            </a:r>
          </a:p>
          <a:p>
            <a:pPr marL="0" algn="ctr">
              <a:buClrTx/>
              <a:buSzTx/>
              <a:buNone/>
            </a:pPr>
            <a:r>
              <a:rPr lang="en-US" sz="1800" b="1" dirty="0">
                <a:solidFill>
                  <a:srgbClr val="0070C0"/>
                </a:solidFill>
                <a:latin typeface="Calibri" panose="020F0502020204030204" charset="0"/>
                <a:cs typeface="Calibri" panose="020F0502020204030204" charset="0"/>
                <a:sym typeface="+mn-ea"/>
              </a:rPr>
              <a:t> Section B</a:t>
            </a:r>
          </a:p>
          <a:p>
            <a:pPr marL="0" indent="0" algn="just">
              <a:buNone/>
            </a:pPr>
            <a:r>
              <a:rPr lang="en-US" sz="1800" dirty="0">
                <a:latin typeface="Calibri" panose="020F0502020204030204" charset="0"/>
                <a:cs typeface="Calibri" panose="020F0502020204030204" charset="0"/>
                <a:sym typeface="+mn-ea"/>
              </a:rPr>
              <a:t>          In move 1, literature review is indispensable because it provides the research background and shows what has been done or what has been known in certain field. When reviewing literature, it is compulsory to indicate the sources. There are two models of citing sources. Model 1: previous research findings + (researchers + publication year); Model 2: researchers + (publication year) + previous research findings. In move 2, there are four methods to establish a niche: counter-claiming, indicating a gap in previous research, raising a question about previous research, and continuing a tradition. A niche is established which is signaled by some words indicating a contrast or negative evaluation. In move 3, research purposes are directly or indirectly stated.</a:t>
            </a:r>
          </a:p>
          <a:p>
            <a:pPr marL="0" indent="0" algn="just">
              <a:buNone/>
            </a:pPr>
            <a:endParaRPr sz="1800" dirty="0">
              <a:latin typeface="Calibri" panose="020F0502020204030204" charset="0"/>
              <a:cs typeface="Calibri" panose="020F0502020204030204"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p:cNvPicPr>
            <a:picLocks noGrp="1" noChangeAspect="1" noChangeArrowheads="1"/>
          </p:cNvPicPr>
          <p:nvPr>
            <p:ph idx="1"/>
          </p:nvPr>
        </p:nvPicPr>
        <p:blipFill>
          <a:blip r:embed="rId2" cstate="print"/>
          <a:srcRect/>
          <a:stretch>
            <a:fillRect/>
          </a:stretch>
        </p:blipFill>
        <p:spPr bwMode="auto">
          <a:xfrm>
            <a:off x="428596" y="285728"/>
            <a:ext cx="8286807" cy="5840435"/>
          </a:xfrm>
          <a:prstGeom prst="rect">
            <a:avLst/>
          </a:prstGeom>
          <a:noFill/>
          <a:ln w="9525">
            <a:noFill/>
            <a:miter lim="800000"/>
            <a:headEnd/>
            <a:tailEnd/>
          </a:ln>
        </p:spPr>
      </p:pic>
      <p:sp>
        <p:nvSpPr>
          <p:cNvPr id="5" name="文本框 4">
            <a:extLst>
              <a:ext uri="{FF2B5EF4-FFF2-40B4-BE49-F238E27FC236}">
                <a16:creationId xmlns:a16="http://schemas.microsoft.com/office/drawing/2014/main" id="{CAC22B8A-7127-4AEF-960E-6401BFD329EE}"/>
              </a:ext>
            </a:extLst>
          </p:cNvPr>
          <p:cNvSpPr txBox="1"/>
          <p:nvPr/>
        </p:nvSpPr>
        <p:spPr>
          <a:xfrm>
            <a:off x="3491880" y="548680"/>
            <a:ext cx="4968552" cy="1107996"/>
          </a:xfrm>
          <a:prstGeom prst="rect">
            <a:avLst/>
          </a:prstGeom>
          <a:noFill/>
        </p:spPr>
        <p:txBody>
          <a:bodyPr wrap="square">
            <a:spAutoFit/>
          </a:bodyPr>
          <a:lstStyle/>
          <a:p>
            <a:pPr algn="just"/>
            <a:r>
              <a:rPr lang="en-US" altLang="zh-CN" sz="6600" b="1" kern="100" dirty="0">
                <a:solidFill>
                  <a:srgbClr val="FFFF00"/>
                </a:solidFill>
                <a:effectLst/>
                <a:latin typeface="Algerian" panose="04020705040A02060702" pitchFamily="82" charset="0"/>
                <a:ea typeface="等线" panose="02010600030101010101" pitchFamily="2" charset="-122"/>
                <a:cs typeface="Times New Roman" panose="02020603050405020304" pitchFamily="18" charset="0"/>
              </a:rPr>
              <a:t>Thank You</a:t>
            </a:r>
            <a:endParaRPr lang="zh-CN" altLang="zh-CN" sz="6600" kern="100" dirty="0">
              <a:solidFill>
                <a:srgbClr val="FFFF00"/>
              </a:solidFill>
              <a:effectLst/>
              <a:latin typeface="Algerian" panose="04020705040A02060702" pitchFamily="82" charset="0"/>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12" name="TextBox 11"/>
          <p:cNvSpPr txBox="1"/>
          <p:nvPr/>
        </p:nvSpPr>
        <p:spPr>
          <a:xfrm>
            <a:off x="683895" y="2204720"/>
            <a:ext cx="8120380" cy="1198880"/>
          </a:xfrm>
          <a:prstGeom prst="rect">
            <a:avLst/>
          </a:prstGeom>
          <a:noFill/>
        </p:spPr>
        <p:txBody>
          <a:bodyPr wrap="square" rtlCol="0">
            <a:spAutoFit/>
          </a:bodyPr>
          <a:lstStyle/>
          <a:p>
            <a:r>
              <a:rPr lang="en-US" altLang="zh-CN" b="1" dirty="0"/>
              <a:t>3. Read the following Introduction section of the research papers to find out how the three major steps in the Introduction are developed.</a:t>
            </a:r>
            <a:r>
              <a:rPr lang="zh-CN" altLang="zh-CN" b="1" dirty="0"/>
              <a:t> </a:t>
            </a:r>
            <a:r>
              <a:rPr lang="en-US" altLang="zh-CN" b="1" dirty="0"/>
              <a:t> </a:t>
            </a:r>
            <a:endParaRPr lang="zh-CN" altLang="zh-CN" dirty="0"/>
          </a:p>
          <a:p>
            <a:endParaRPr lang="en-US" altLang="zh-CN" dirty="0"/>
          </a:p>
          <a:p>
            <a:endParaRPr lang="zh-CN" altLang="en-US" dirty="0"/>
          </a:p>
        </p:txBody>
      </p:sp>
      <p:sp>
        <p:nvSpPr>
          <p:cNvPr id="2" name="文本框 1">
            <a:extLst>
              <a:ext uri="{FF2B5EF4-FFF2-40B4-BE49-F238E27FC236}">
                <a16:creationId xmlns:a16="http://schemas.microsoft.com/office/drawing/2014/main" id="{2889A2A0-8595-6BB0-E49F-245400DEA400}"/>
              </a:ext>
            </a:extLst>
          </p:cNvPr>
          <p:cNvSpPr txBox="1"/>
          <p:nvPr/>
        </p:nvSpPr>
        <p:spPr>
          <a:xfrm>
            <a:off x="755576" y="3068960"/>
            <a:ext cx="7704529" cy="3139321"/>
          </a:xfrm>
          <a:prstGeom prst="rect">
            <a:avLst/>
          </a:prstGeom>
          <a:noFill/>
        </p:spPr>
        <p:txBody>
          <a:bodyPr wrap="square" rtlCol="0">
            <a:spAutoFit/>
          </a:bodyPr>
          <a:lstStyle/>
          <a:p>
            <a:r>
              <a:rPr lang="zh-CN" altLang="en-US" dirty="0"/>
              <a:t>语言学类论文：</a:t>
            </a:r>
            <a:endParaRPr lang="en-US" altLang="zh-CN" dirty="0"/>
          </a:p>
          <a:p>
            <a:r>
              <a:rPr lang="en-US" altLang="zh-CN" dirty="0"/>
              <a:t>Gong, Z., Liu, Y., &amp; Liu, Y. (2024). A comparative study of research questions written by L1 English authors and Chinese EFL scholars. Journal of English for Academic Purposes, 69, 101383. </a:t>
            </a:r>
          </a:p>
          <a:p>
            <a:r>
              <a:rPr lang="zh-CN" altLang="en-US" dirty="0"/>
              <a:t>文学类论文：</a:t>
            </a:r>
            <a:endParaRPr lang="en-US" altLang="zh-CN" dirty="0"/>
          </a:p>
          <a:p>
            <a:r>
              <a:rPr lang="en-US" altLang="zh-CN" dirty="0"/>
              <a:t>Hoosen, S. (2022). Youth and adolescents' perceptions of violence in post-apartheid South Africa: A systematic review of the literature. </a:t>
            </a:r>
            <a:r>
              <a:rPr lang="en-US" altLang="zh-CN" i="1" dirty="0"/>
              <a:t>Child Indicators Research, 15</a:t>
            </a:r>
            <a:r>
              <a:rPr lang="en-US" altLang="zh-CN" dirty="0"/>
              <a:t>(1), 87-110. </a:t>
            </a:r>
          </a:p>
          <a:p>
            <a:r>
              <a:rPr lang="zh-CN" altLang="en-US" dirty="0"/>
              <a:t>翻译类论文：</a:t>
            </a:r>
            <a:endParaRPr lang="en-US" altLang="zh-CN" dirty="0"/>
          </a:p>
          <a:p>
            <a:r>
              <a:rPr lang="en-US" altLang="zh-CN" dirty="0"/>
              <a:t>Lee, S. M. (2022). An investigation of machine translation output quality and the influencing factors of source texts. </a:t>
            </a:r>
            <a:r>
              <a:rPr lang="en-US" altLang="zh-CN" dirty="0" err="1"/>
              <a:t>ReCALL</a:t>
            </a:r>
            <a:r>
              <a:rPr lang="en-US" altLang="zh-CN" dirty="0"/>
              <a:t>, 34(3), 290-310. </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fontScale="80000" lnSpcReduction="20000"/>
          </a:bodyPr>
          <a:lstStyle/>
          <a:p>
            <a:pPr>
              <a:buNone/>
            </a:pPr>
            <a:r>
              <a:rPr lang="en-US" altLang="zh-CN" sz="4800" b="1" dirty="0"/>
              <a:t>          </a:t>
            </a:r>
            <a:r>
              <a:rPr lang="en-US" altLang="zh-CN" sz="4700" b="1" dirty="0"/>
              <a:t>Section</a:t>
            </a:r>
            <a:r>
              <a:rPr lang="en-US" altLang="zh-CN" sz="4800" b="1" dirty="0"/>
              <a:t>  </a:t>
            </a:r>
            <a:r>
              <a:rPr lang="en-US" altLang="zh-CN" sz="4700" b="1" dirty="0"/>
              <a:t>A	</a:t>
            </a:r>
          </a:p>
          <a:p>
            <a:pPr>
              <a:buNone/>
            </a:pPr>
            <a:r>
              <a:rPr lang="en-US" altLang="zh-CN" sz="4700" b="1" dirty="0"/>
              <a:t> Elements and Organization</a:t>
            </a:r>
            <a:endParaRPr lang="zh-CN" altLang="zh-CN"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pic>
        <p:nvPicPr>
          <p:cNvPr id="5" name="图片 4">
            <a:extLst>
              <a:ext uri="{FF2B5EF4-FFF2-40B4-BE49-F238E27FC236}">
                <a16:creationId xmlns:a16="http://schemas.microsoft.com/office/drawing/2014/main" id="{F8EFFFA1-7D0B-DD77-E2E2-B50BFD934070}"/>
              </a:ext>
            </a:extLst>
          </p:cNvPr>
          <p:cNvPicPr>
            <a:picLocks noChangeAspect="1"/>
          </p:cNvPicPr>
          <p:nvPr/>
        </p:nvPicPr>
        <p:blipFill>
          <a:blip r:embed="rId3"/>
          <a:stretch>
            <a:fillRect/>
          </a:stretch>
        </p:blipFill>
        <p:spPr>
          <a:xfrm>
            <a:off x="0" y="2132856"/>
            <a:ext cx="9144000" cy="42051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EA0D297-75C2-5E95-81FF-81A1346915F6}"/>
              </a:ext>
            </a:extLst>
          </p:cNvPr>
          <p:cNvPicPr>
            <a:picLocks noChangeAspect="1"/>
          </p:cNvPicPr>
          <p:nvPr/>
        </p:nvPicPr>
        <p:blipFill>
          <a:blip r:embed="rId2"/>
          <a:stretch>
            <a:fillRect/>
          </a:stretch>
        </p:blipFill>
        <p:spPr>
          <a:xfrm>
            <a:off x="0" y="116632"/>
            <a:ext cx="9144000" cy="2951441"/>
          </a:xfrm>
          <a:prstGeom prst="rect">
            <a:avLst/>
          </a:prstGeom>
        </p:spPr>
      </p:pic>
      <p:pic>
        <p:nvPicPr>
          <p:cNvPr id="9" name="图片 8">
            <a:extLst>
              <a:ext uri="{FF2B5EF4-FFF2-40B4-BE49-F238E27FC236}">
                <a16:creationId xmlns:a16="http://schemas.microsoft.com/office/drawing/2014/main" id="{2939D080-F096-E99E-C2BB-CD04AE838A83}"/>
              </a:ext>
            </a:extLst>
          </p:cNvPr>
          <p:cNvPicPr>
            <a:picLocks noChangeAspect="1"/>
          </p:cNvPicPr>
          <p:nvPr/>
        </p:nvPicPr>
        <p:blipFill>
          <a:blip r:embed="rId3"/>
          <a:stretch>
            <a:fillRect/>
          </a:stretch>
        </p:blipFill>
        <p:spPr>
          <a:xfrm>
            <a:off x="0" y="2924944"/>
            <a:ext cx="9144000" cy="2535684"/>
          </a:xfrm>
          <a:prstGeom prst="rect">
            <a:avLst/>
          </a:prstGeom>
        </p:spPr>
      </p:pic>
    </p:spTree>
    <p:extLst>
      <p:ext uri="{BB962C8B-B14F-4D97-AF65-F5344CB8AC3E}">
        <p14:creationId xmlns:p14="http://schemas.microsoft.com/office/powerpoint/2010/main" val="382195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DE4E5-A3CC-CCAC-F80E-C193870C66D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0EE1861-4FB0-1229-A5AC-AF10C7E20437}"/>
              </a:ext>
            </a:extLst>
          </p:cNvPr>
          <p:cNvSpPr>
            <a:spLocks noGrp="1"/>
          </p:cNvSpPr>
          <p:nvPr>
            <p:ph idx="1"/>
          </p:nvPr>
        </p:nvSpPr>
        <p:spPr/>
        <p:txBody>
          <a:bodyPr>
            <a:normAutofit fontScale="47500" lnSpcReduction="20000"/>
          </a:bodyPr>
          <a:lstStyle/>
          <a:p>
            <a:r>
              <a:rPr lang="en-US" altLang="zh-CN" b="1" dirty="0"/>
              <a:t>1. Establish research territory</a:t>
            </a:r>
          </a:p>
          <a:p>
            <a:r>
              <a:rPr lang="en-US" altLang="zh-CN" b="1" dirty="0"/>
              <a:t>The writer established his research territory:</a:t>
            </a:r>
            <a:r>
              <a:rPr lang="en-US" altLang="zh-CN" dirty="0"/>
              <a:t> </a:t>
            </a:r>
          </a:p>
          <a:p>
            <a:r>
              <a:rPr lang="en-US" altLang="zh-CN" dirty="0"/>
              <a:t>The importance of formulating appropriate research questions as a prerequisite for successful research is highlighted. The authors note the significant role research questions play in guiding research scope, design, and content, and their critical evaluation in determining the quality and significance of the study .</a:t>
            </a:r>
          </a:p>
          <a:p>
            <a:r>
              <a:rPr lang="en-US" altLang="zh-CN" b="1" dirty="0"/>
              <a:t>2. Establish a niche</a:t>
            </a:r>
          </a:p>
          <a:p>
            <a:r>
              <a:rPr lang="en-US" altLang="zh-CN" b="1" dirty="0"/>
              <a:t>After literature review, he established the niche:</a:t>
            </a:r>
            <a:r>
              <a:rPr lang="en-US" altLang="zh-CN" dirty="0"/>
              <a:t> The paper identifies a critical gap in the existing literature, highlighting that while empirical studies contrast research questions used by L1 English writers and EFL scholars, they often lack detailed analysis of patterns and features of these questions. Previous studies have primarily focused on the frequency of research question use rather than their detailed structures and types .</a:t>
            </a:r>
          </a:p>
          <a:p>
            <a:r>
              <a:rPr lang="en-US" altLang="zh-CN" b="1" dirty="0"/>
              <a:t>3. Occupy the niche</a:t>
            </a:r>
          </a:p>
          <a:p>
            <a:r>
              <a:rPr lang="en-US" altLang="zh-CN" b="1" dirty="0"/>
              <a:t>He occupied the niche:</a:t>
            </a:r>
            <a:r>
              <a:rPr lang="en-US" altLang="zh-CN" dirty="0"/>
              <a:t> The purpose of the research is clarified by aiming to conduct a detailed comparative analysis of English research articles by L1 English and Chinese scholars. The study seeks to investigate the differences in research question types, structures, and the rhetorical steps surrounding these questions, thereby providing a comprehensive understanding that was previously missing in the literature .</a:t>
            </a:r>
          </a:p>
          <a:p>
            <a:endParaRPr lang="zh-CN" altLang="en-US" dirty="0"/>
          </a:p>
        </p:txBody>
      </p:sp>
    </p:spTree>
    <p:extLst>
      <p:ext uri="{BB962C8B-B14F-4D97-AF65-F5344CB8AC3E}">
        <p14:creationId xmlns:p14="http://schemas.microsoft.com/office/powerpoint/2010/main" val="145502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280D8E4-D666-40F8-3A8B-5234E86ACCAC}"/>
              </a:ext>
            </a:extLst>
          </p:cNvPr>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2363894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ce06e55-7176-45b4-847d-1fd020ab83f9}"/>
  <p:tag name="TABLE_ENDDRAG_ORIGIN_RECT" val="499*193"/>
  <p:tag name="TABLE_ENDDRAG_RECT" val="70*207*499*19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xyy">
  <a:themeElements>
    <a:clrScheme name="gxyy 8">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fontScheme name="gxyy">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gxyy 1">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gxyy 2">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gxyy 3">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gxyy 4">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gxyy 5">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gxyy 6">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gxyy 7">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gxyy 8">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TotalTime>
  <Words>4418</Words>
  <Application>Microsoft Office PowerPoint</Application>
  <PresentationFormat>全屏显示(4:3)</PresentationFormat>
  <Paragraphs>282</Paragraphs>
  <Slides>48</Slides>
  <Notes>4</Notes>
  <HiddenSlides>1</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48</vt:i4>
      </vt:variant>
    </vt:vector>
  </HeadingPairs>
  <TitlesOfParts>
    <vt:vector size="57" baseType="lpstr">
      <vt:lpstr>-apple-system</vt:lpstr>
      <vt:lpstr>等线</vt:lpstr>
      <vt:lpstr>Algerian</vt:lpstr>
      <vt:lpstr>Arial</vt:lpstr>
      <vt:lpstr>Calibri</vt:lpstr>
      <vt:lpstr>Times New Roman</vt:lpstr>
      <vt:lpstr>Wingdings</vt:lpstr>
      <vt:lpstr>Office 主题</vt:lpstr>
      <vt:lpstr>gxyy</vt:lpstr>
      <vt:lpstr>Unit 4  Introduction </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General structure</vt:lpstr>
      <vt:lpstr>General 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Section  B Linguistic Strategies   </vt:lpstr>
      <vt:lpstr>                 Section  B Linguistic Strategies   </vt:lpstr>
      <vt:lpstr>literature review</vt:lpstr>
      <vt:lpstr>                 Section  B Linguistic Strategies   </vt:lpstr>
      <vt:lpstr>                 Section  B Linguistic Strategies   </vt:lpstr>
      <vt:lpstr>                 Section  B Linguistic Strategies   </vt:lpstr>
      <vt:lpstr>                 Section  B Linguistic Strategies   </vt:lpstr>
      <vt:lpstr>                 Section  B Linguistic Strategies   </vt:lpstr>
      <vt:lpstr>Counter-claiming  (introducing an opposing viewpoint or showing weaknesses in previous work);</vt:lpstr>
      <vt:lpstr>Indicating a gap in previous research</vt:lpstr>
      <vt:lpstr>Raising a question about previous research</vt:lpstr>
      <vt:lpstr>Continuing a tradition (extending previous research). </vt:lpstr>
      <vt:lpstr>                 Section  B Linguistic Strategies   </vt:lpstr>
      <vt:lpstr>                 Section  B Linguistic Strategies   </vt:lpstr>
      <vt:lpstr>                 Section  B Linguistic Strategies   </vt:lpstr>
      <vt:lpstr>                 Section  B Linguistic Strategies   </vt:lpstr>
      <vt:lpstr>                 Section  B Linguistic Strategies   </vt:lpstr>
      <vt:lpstr>                 Section  B Linguistic Strategies   </vt:lpstr>
      <vt:lpstr>                 Summary  </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lx-gzj</dc:creator>
  <cp:lastModifiedBy>jxl</cp:lastModifiedBy>
  <cp:revision>68</cp:revision>
  <dcterms:created xsi:type="dcterms:W3CDTF">2021-07-05T05:41:00Z</dcterms:created>
  <dcterms:modified xsi:type="dcterms:W3CDTF">2024-06-20T00:22:22Z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632B20718A8C43AEBEC59AE8DB5A13F3</vt:lpwstr>
  </property>
  <property fmtid="{D5CDD505-2E9C-101B-9397-08002B2CF9AE}" pid="3" name="KSOProductBuildVer">
    <vt:lpwstr>2052-11.1.0.10700</vt:lpwstr>
  </property>
</Properties>
</file>